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99" r:id="rId2"/>
    <p:sldMasterId id="2147483687" r:id="rId3"/>
    <p:sldMasterId id="2147483675" r:id="rId4"/>
  </p:sldMasterIdLst>
  <p:notesMasterIdLst>
    <p:notesMasterId r:id="rId38"/>
  </p:notesMasterIdLst>
  <p:sldIdLst>
    <p:sldId id="388" r:id="rId5"/>
    <p:sldId id="484" r:id="rId6"/>
    <p:sldId id="454" r:id="rId7"/>
    <p:sldId id="455" r:id="rId8"/>
    <p:sldId id="456" r:id="rId9"/>
    <p:sldId id="457" r:id="rId10"/>
    <p:sldId id="458" r:id="rId11"/>
    <p:sldId id="459" r:id="rId12"/>
    <p:sldId id="460" r:id="rId13"/>
    <p:sldId id="461" r:id="rId14"/>
    <p:sldId id="462" r:id="rId15"/>
    <p:sldId id="463" r:id="rId16"/>
    <p:sldId id="464" r:id="rId17"/>
    <p:sldId id="465" r:id="rId18"/>
    <p:sldId id="466" r:id="rId19"/>
    <p:sldId id="467" r:id="rId20"/>
    <p:sldId id="468" r:id="rId21"/>
    <p:sldId id="469" r:id="rId22"/>
    <p:sldId id="470" r:id="rId23"/>
    <p:sldId id="471" r:id="rId24"/>
    <p:sldId id="472" r:id="rId25"/>
    <p:sldId id="473" r:id="rId26"/>
    <p:sldId id="474" r:id="rId27"/>
    <p:sldId id="475" r:id="rId28"/>
    <p:sldId id="476" r:id="rId29"/>
    <p:sldId id="477" r:id="rId30"/>
    <p:sldId id="478" r:id="rId31"/>
    <p:sldId id="479" r:id="rId32"/>
    <p:sldId id="480" r:id="rId33"/>
    <p:sldId id="481" r:id="rId34"/>
    <p:sldId id="482" r:id="rId35"/>
    <p:sldId id="483" r:id="rId36"/>
    <p:sldId id="485" r:id="rId37"/>
  </p:sldIdLst>
  <p:sldSz cx="12192000" cy="6858000"/>
  <p:notesSz cx="6858000" cy="9144000"/>
  <p:embeddedFontLst>
    <p:embeddedFont>
      <p:font typeface="Bodoni MT Black" panose="02070A03080606020203" pitchFamily="18" charset="0"/>
      <p:bold r:id="rId39"/>
      <p:boldItalic r:id="rId40"/>
    </p:embeddedFont>
    <p:embeddedFont>
      <p:font typeface="Tempus Sans ITC" panose="04020404030D07020202" pitchFamily="82" charset="0"/>
      <p:regular r:id="rId41"/>
    </p:embeddedFont>
    <p:embeddedFont>
      <p:font typeface="Calibri Light" panose="020F0302020204030204" pitchFamily="34" charset="0"/>
      <p:regular r:id="rId42"/>
      <p:italic r:id="rId43"/>
    </p:embeddedFont>
    <p:embeddedFont>
      <p:font typeface="长城特粗宋体" panose="02010609010101010101"/>
      <p:regular r:id="rId44"/>
    </p:embeddedFont>
    <p:embeddedFont>
      <p:font typeface="方正粗倩简体" panose="02010600030101010101" charset="-122"/>
      <p:regular r:id="rId45"/>
    </p:embeddedFont>
    <p:embeddedFont>
      <p:font typeface="微软雅黑" panose="020B0503020204020204" pitchFamily="34" charset="-122"/>
      <p:regular r:id="rId46"/>
      <p:bold r:id="rId47"/>
    </p:embeddedFont>
    <p:embeddedFont>
      <p:font typeface="Calibri" panose="020F0502020204030204" pitchFamily="34" charset="0"/>
      <p:regular r:id="rId48"/>
      <p:bold r:id="rId49"/>
      <p:italic r:id="rId50"/>
      <p:boldItalic r:id="rId51"/>
    </p:embeddedFont>
    <p:embeddedFont>
      <p:font typeface="黑体" panose="02010609060101010101" pitchFamily="49" charset="-122"/>
      <p:regular r:id="rId52"/>
    </p:embeddedFont>
    <p:embeddedFont>
      <p:font typeface="方正粗宋简体" panose="02010600030101010101" charset="-122"/>
      <p:regular r:id="rId53"/>
    </p:embeddedFont>
    <p:embeddedFont>
      <p:font typeface="幼圆" panose="02010509060101010101" pitchFamily="49" charset="-122"/>
      <p:regular r:id="rId54"/>
    </p:embeddedFont>
    <p:embeddedFont>
      <p:font typeface="Microsoft JhengHei UI" panose="020B0604030504040204" pitchFamily="34" charset="-120"/>
      <p:regular r:id="rId55"/>
      <p:bold r:id="rId5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D57DA638-283E-40F1-9EF1-0BFD25C8B268}">
          <p14:sldIdLst>
            <p14:sldId id="388"/>
            <p14:sldId id="484"/>
            <p14:sldId id="454"/>
            <p14:sldId id="455"/>
            <p14:sldId id="456"/>
            <p14:sldId id="457"/>
            <p14:sldId id="458"/>
            <p14:sldId id="459"/>
            <p14:sldId id="460"/>
            <p14:sldId id="461"/>
            <p14:sldId id="462"/>
            <p14:sldId id="463"/>
            <p14:sldId id="464"/>
            <p14:sldId id="465"/>
            <p14:sldId id="466"/>
            <p14:sldId id="467"/>
            <p14:sldId id="468"/>
            <p14:sldId id="469"/>
            <p14:sldId id="470"/>
            <p14:sldId id="471"/>
            <p14:sldId id="472"/>
            <p14:sldId id="473"/>
            <p14:sldId id="474"/>
            <p14:sldId id="475"/>
            <p14:sldId id="476"/>
            <p14:sldId id="477"/>
            <p14:sldId id="478"/>
            <p14:sldId id="479"/>
            <p14:sldId id="480"/>
            <p14:sldId id="481"/>
            <p14:sldId id="482"/>
            <p14:sldId id="483"/>
            <p14:sldId id="48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774" userDrawn="1">
          <p15:clr>
            <a:srgbClr val="A4A3A4"/>
          </p15:clr>
        </p15:guide>
        <p15:guide id="2" pos="483" userDrawn="1">
          <p15:clr>
            <a:srgbClr val="A4A3A4"/>
          </p15:clr>
        </p15:guide>
        <p15:guide id="3" pos="1049">
          <p15:clr>
            <a:srgbClr val="A4A3A4"/>
          </p15:clr>
        </p15:guide>
        <p15:guide id="4" pos="702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85106"/>
    <a:srgbClr val="EF3B03"/>
    <a:srgbClr val="5B9BD5"/>
    <a:srgbClr val="007A62"/>
    <a:srgbClr val="FFFFFF"/>
    <a:srgbClr val="F5F5F5"/>
    <a:srgbClr val="FA6A2A"/>
    <a:srgbClr val="FB7F47"/>
    <a:srgbClr val="00B0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DBED569-4797-4DF1-A0F4-6AAB3CD982D8}" styleName="浅色样式 3 - 强调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588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210" y="132"/>
      </p:cViewPr>
      <p:guideLst>
        <p:guide orient="horz" pos="1774"/>
        <p:guide pos="483"/>
        <p:guide pos="1049"/>
        <p:guide pos="70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font" Target="fonts/font1.fntdata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font" Target="fonts/font4.fntdata"/><Relationship Id="rId47" Type="http://schemas.openxmlformats.org/officeDocument/2006/relationships/font" Target="fonts/font9.fntdata"/><Relationship Id="rId50" Type="http://schemas.openxmlformats.org/officeDocument/2006/relationships/font" Target="fonts/font12.fntdata"/><Relationship Id="rId55" Type="http://schemas.openxmlformats.org/officeDocument/2006/relationships/font" Target="fonts/font17.fnt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notesMaster" Target="notesMasters/notesMaster1.xml"/><Relationship Id="rId46" Type="http://schemas.openxmlformats.org/officeDocument/2006/relationships/font" Target="fonts/font8.fntdata"/><Relationship Id="rId59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font" Target="fonts/font3.fntdata"/><Relationship Id="rId54" Type="http://schemas.openxmlformats.org/officeDocument/2006/relationships/font" Target="fonts/font1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font" Target="fonts/font2.fntdata"/><Relationship Id="rId45" Type="http://schemas.openxmlformats.org/officeDocument/2006/relationships/font" Target="fonts/font7.fntdata"/><Relationship Id="rId53" Type="http://schemas.openxmlformats.org/officeDocument/2006/relationships/font" Target="fonts/font15.fntdata"/><Relationship Id="rId58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font" Target="fonts/font11.fntdata"/><Relationship Id="rId57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font" Target="fonts/font6.fntdata"/><Relationship Id="rId52" Type="http://schemas.openxmlformats.org/officeDocument/2006/relationships/font" Target="fonts/font14.fntdata"/><Relationship Id="rId60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font" Target="fonts/font5.fntdata"/><Relationship Id="rId48" Type="http://schemas.openxmlformats.org/officeDocument/2006/relationships/font" Target="fonts/font10.fntdata"/><Relationship Id="rId56" Type="http://schemas.openxmlformats.org/officeDocument/2006/relationships/font" Target="fonts/font18.fntdata"/><Relationship Id="rId8" Type="http://schemas.openxmlformats.org/officeDocument/2006/relationships/slide" Target="slides/slide4.xml"/><Relationship Id="rId51" Type="http://schemas.openxmlformats.org/officeDocument/2006/relationships/font" Target="fonts/font13.fntdata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72E161-F16B-4ED7-88E8-E36A99B2F02D}" type="datetimeFigureOut">
              <a:rPr lang="zh-CN" altLang="en-US" smtClean="0"/>
              <a:t>2018/5/2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847A52-7C44-4859-8FB8-44CAB9899C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89905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E33D186-CE35-4F0B-980D-0E6AE170A29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49446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73069-5AC8-4A27-9317-9375FE9D7833}" type="datetime1">
              <a:rPr lang="zh-CN" altLang="en-US" smtClean="0"/>
              <a:t>2018/5/2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43905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8F183-7180-4F03-B072-C2730F38846A}" type="datetime1">
              <a:rPr lang="zh-CN" altLang="en-US" smtClean="0"/>
              <a:t>2018/5/2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982739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6AC191A7-0268-448C-8446-D985AB02F1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57965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2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91B2C-91E1-4E53-ADB5-0D088B53E805}" type="datetime1">
              <a:rPr lang="zh-CN" altLang="en-US" smtClean="0"/>
              <a:t>2018/5/2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982739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6AC191A7-0268-448C-8446-D985AB02F1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40625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1766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2" y="1"/>
            <a:ext cx="12193587" cy="6856412"/>
          </a:xfrm>
          <a:prstGeom prst="rect">
            <a:avLst/>
          </a:prstGeom>
        </p:spPr>
      </p:pic>
      <p:pic>
        <p:nvPicPr>
          <p:cNvPr id="3" name="Picture 2" descr="E:\计算机网络\计算机网络教材资料\高教社图标4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72331" y="6181446"/>
            <a:ext cx="2784309" cy="515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 userDrawn="1"/>
        </p:nvSpPr>
        <p:spPr>
          <a:xfrm>
            <a:off x="204199" y="6302499"/>
            <a:ext cx="317907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Heiti SC Light"/>
              </a:rPr>
              <a:t>计算机网络技术基础 主编 阚宝朋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Heiti SC Light"/>
            </a:endParaRPr>
          </a:p>
        </p:txBody>
      </p:sp>
    </p:spTree>
    <p:extLst>
      <p:ext uri="{BB962C8B-B14F-4D97-AF65-F5344CB8AC3E}">
        <p14:creationId xmlns:p14="http://schemas.microsoft.com/office/powerpoint/2010/main" val="7827505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0AF57-0A26-4EE4-99EB-BDD36B510D36}" type="datetimeFigureOut">
              <a:rPr lang="zh-CN" altLang="en-US" smtClean="0"/>
              <a:t>2018/5/2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F2972-7514-4AAF-AB78-0E44E233DD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03976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0AF57-0A26-4EE4-99EB-BDD36B510D36}" type="datetimeFigureOut">
              <a:rPr lang="zh-CN" altLang="en-US" smtClean="0"/>
              <a:t>2018/5/2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F2972-7514-4AAF-AB78-0E44E233DD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978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0AF57-0A26-4EE4-99EB-BDD36B510D36}" type="datetimeFigureOut">
              <a:rPr lang="zh-CN" altLang="en-US" smtClean="0"/>
              <a:t>2018/5/2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F2972-7514-4AAF-AB78-0E44E233DD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24766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0AF57-0A26-4EE4-99EB-BDD36B510D36}" type="datetimeFigureOut">
              <a:rPr lang="zh-CN" altLang="en-US" smtClean="0"/>
              <a:t>2018/5/2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F2972-7514-4AAF-AB78-0E44E233DD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427807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0AF57-0A26-4EE4-99EB-BDD36B510D36}" type="datetimeFigureOut">
              <a:rPr lang="zh-CN" altLang="en-US" smtClean="0"/>
              <a:t>2018/5/2 Wednesday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F2972-7514-4AAF-AB78-0E44E233DD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064400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0AF57-0A26-4EE4-99EB-BDD36B510D36}" type="datetimeFigureOut">
              <a:rPr lang="zh-CN" altLang="en-US" smtClean="0"/>
              <a:t>2018/5/2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F2972-7514-4AAF-AB78-0E44E233DD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69934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23C42-2E6C-43A0-9409-8657770E8191}" type="datetime1">
              <a:rPr lang="zh-CN" altLang="en-US" smtClean="0"/>
              <a:t>2018/5/2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矩形 5"/>
          <p:cNvSpPr/>
          <p:nvPr userDrawn="1"/>
        </p:nvSpPr>
        <p:spPr bwMode="auto">
          <a:xfrm>
            <a:off x="437021" y="1258646"/>
            <a:ext cx="11353360" cy="5217458"/>
          </a:xfrm>
          <a:prstGeom prst="rect">
            <a:avLst/>
          </a:prstGeom>
          <a:solidFill>
            <a:schemeClr val="bg1">
              <a:alpha val="40000"/>
            </a:schemeClr>
          </a:solidFill>
          <a:ln w="9525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712788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7" name="任意多边形 6"/>
          <p:cNvSpPr>
            <a:spLocks noChangeArrowheads="1"/>
          </p:cNvSpPr>
          <p:nvPr userDrawn="1"/>
        </p:nvSpPr>
        <p:spPr bwMode="auto">
          <a:xfrm>
            <a:off x="717658" y="96332"/>
            <a:ext cx="8712789" cy="680400"/>
          </a:xfrm>
          <a:custGeom>
            <a:avLst/>
            <a:gdLst>
              <a:gd name="connsiteX0" fmla="*/ 0 w 5962964"/>
              <a:gd name="connsiteY0" fmla="*/ 0 h 680400"/>
              <a:gd name="connsiteX1" fmla="*/ 5608104 w 5962964"/>
              <a:gd name="connsiteY1" fmla="*/ 0 h 680400"/>
              <a:gd name="connsiteX2" fmla="*/ 5612151 w 5962964"/>
              <a:gd name="connsiteY2" fmla="*/ 0 h 680400"/>
              <a:gd name="connsiteX3" fmla="*/ 5612151 w 5962964"/>
              <a:gd name="connsiteY3" fmla="*/ 7760 h 680400"/>
              <a:gd name="connsiteX4" fmla="*/ 5962964 w 5962964"/>
              <a:gd name="connsiteY4" fmla="*/ 680400 h 680400"/>
              <a:gd name="connsiteX5" fmla="*/ 5608104 w 5962964"/>
              <a:gd name="connsiteY5" fmla="*/ 680400 h 680400"/>
              <a:gd name="connsiteX6" fmla="*/ 5608104 w 5962964"/>
              <a:gd name="connsiteY6" fmla="*/ 678519 h 680400"/>
              <a:gd name="connsiteX7" fmla="*/ 0 w 5962964"/>
              <a:gd name="connsiteY7" fmla="*/ 678519 h 68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962964" h="680400">
                <a:moveTo>
                  <a:pt x="0" y="0"/>
                </a:moveTo>
                <a:lnTo>
                  <a:pt x="5608104" y="0"/>
                </a:lnTo>
                <a:lnTo>
                  <a:pt x="5612151" y="0"/>
                </a:lnTo>
                <a:lnTo>
                  <a:pt x="5612151" y="7760"/>
                </a:lnTo>
                <a:lnTo>
                  <a:pt x="5962964" y="680400"/>
                </a:lnTo>
                <a:lnTo>
                  <a:pt x="5608104" y="680400"/>
                </a:lnTo>
                <a:lnTo>
                  <a:pt x="5608104" y="678519"/>
                </a:lnTo>
                <a:lnTo>
                  <a:pt x="0" y="678519"/>
                </a:lnTo>
                <a:close/>
              </a:path>
            </a:pathLst>
          </a:custGeom>
          <a:solidFill>
            <a:srgbClr val="006BBC"/>
          </a:solidFill>
          <a:ln>
            <a:noFill/>
          </a:ln>
        </p:spPr>
        <p:txBody>
          <a:bodyPr wrap="square"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3810" dirty="0">
                <a:solidFill>
                  <a:srgbClr val="FFFFFF"/>
                </a:solidFill>
                <a:latin typeface="方正粗宋简体" pitchFamily="65" charset="-122"/>
                <a:ea typeface="方正粗宋简体" pitchFamily="65" charset="-122"/>
              </a:rPr>
              <a:t>     </a:t>
            </a:r>
            <a:endParaRPr lang="en-US" altLang="zh-CN" sz="3810" dirty="0">
              <a:solidFill>
                <a:srgbClr val="FFFFFF"/>
              </a:solidFill>
              <a:latin typeface="方正粗宋简体" pitchFamily="65" charset="-122"/>
              <a:ea typeface="方正粗宋简体" pitchFamily="65" charset="-122"/>
              <a:sym typeface="微软雅黑" pitchFamily="34" charset="-122"/>
            </a:endParaRPr>
          </a:p>
        </p:txBody>
      </p:sp>
      <p:sp>
        <p:nvSpPr>
          <p:cNvPr id="8" name="椭圆 7"/>
          <p:cNvSpPr/>
          <p:nvPr userDrawn="1"/>
        </p:nvSpPr>
        <p:spPr bwMode="auto">
          <a:xfrm>
            <a:off x="-44857" y="-39111"/>
            <a:ext cx="963756" cy="951286"/>
          </a:xfrm>
          <a:prstGeom prst="ellipse">
            <a:avLst/>
          </a:prstGeom>
          <a:solidFill>
            <a:srgbClr val="F8F8F8"/>
          </a:solidFill>
          <a:ln>
            <a:solidFill>
              <a:srgbClr val="065192"/>
            </a:solidFill>
          </a:ln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algn="ctr" defTabSz="913130"/>
            <a:r>
              <a:rPr lang="en-US" altLang="zh-CN" sz="3810" dirty="0" smtClean="0">
                <a:solidFill>
                  <a:srgbClr val="0070C0"/>
                </a:solidFill>
                <a:latin typeface="Bodoni MT Black" pitchFamily="18" charset="0"/>
                <a:ea typeface="长城特粗宋体" pitchFamily="49" charset="-122"/>
              </a:rPr>
              <a:t>1</a:t>
            </a:r>
            <a:endParaRPr lang="zh-CN" altLang="en-US" sz="3810" dirty="0">
              <a:solidFill>
                <a:srgbClr val="0070C0"/>
              </a:solidFill>
              <a:latin typeface="Bodoni MT Black" pitchFamily="18" charset="0"/>
              <a:ea typeface="长城特粗宋体" pitchFamily="49" charset="-122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1037221" y="121315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知识内容</a:t>
            </a:r>
            <a:endParaRPr lang="en-US" altLang="zh-CN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 userDrawn="1"/>
        </p:nvCxnSpPr>
        <p:spPr bwMode="auto">
          <a:xfrm>
            <a:off x="819746" y="767646"/>
            <a:ext cx="11047931" cy="0"/>
          </a:xfrm>
          <a:prstGeom prst="line">
            <a:avLst/>
          </a:prstGeom>
          <a:solidFill>
            <a:srgbClr val="484849"/>
          </a:solidFill>
          <a:ln w="9525" cap="flat" cmpd="sng" algn="ctr">
            <a:solidFill>
              <a:srgbClr val="06519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1" name="六边形 10"/>
          <p:cNvSpPr/>
          <p:nvPr userDrawn="1"/>
        </p:nvSpPr>
        <p:spPr>
          <a:xfrm>
            <a:off x="11314055" y="431471"/>
            <a:ext cx="723015" cy="649269"/>
          </a:xfrm>
          <a:prstGeom prst="hexagon">
            <a:avLst/>
          </a:prstGeom>
          <a:solidFill>
            <a:srgbClr val="0070C0"/>
          </a:solidFill>
          <a:ln>
            <a:solidFill>
              <a:srgbClr val="FFC000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教</a:t>
            </a:r>
            <a:endParaRPr lang="zh-CN" altLang="en-US" sz="2800" dirty="0">
              <a:solidFill>
                <a:schemeClr val="bg1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78855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0AF57-0A26-4EE4-99EB-BDD36B510D36}" type="datetimeFigureOut">
              <a:rPr lang="zh-CN" altLang="en-US" smtClean="0"/>
              <a:t>2018/5/2 Wednesday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F2972-7514-4AAF-AB78-0E44E233DD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65361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0AF57-0A26-4EE4-99EB-BDD36B510D36}" type="datetimeFigureOut">
              <a:rPr lang="zh-CN" altLang="en-US" smtClean="0"/>
              <a:t>2018/5/2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F2972-7514-4AAF-AB78-0E44E233DD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564185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0AF57-0A26-4EE4-99EB-BDD36B510D36}" type="datetimeFigureOut">
              <a:rPr lang="zh-CN" altLang="en-US" smtClean="0"/>
              <a:t>2018/5/2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F2972-7514-4AAF-AB78-0E44E233DD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958289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0AF57-0A26-4EE4-99EB-BDD36B510D36}" type="datetimeFigureOut">
              <a:rPr lang="zh-CN" altLang="en-US" smtClean="0"/>
              <a:t>2018/5/2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F2972-7514-4AAF-AB78-0E44E233DD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677046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0AF57-0A26-4EE4-99EB-BDD36B510D36}" type="datetimeFigureOut">
              <a:rPr lang="zh-CN" altLang="en-US" smtClean="0"/>
              <a:t>2018/5/2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F2972-7514-4AAF-AB78-0E44E233DD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152680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F42F9-2F73-49FD-A1A4-384508D9BB02}" type="datetimeFigureOut">
              <a:rPr lang="zh-CN" altLang="en-US" smtClean="0"/>
              <a:t>2018/5/2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F6954-820E-4D4F-9C0A-2CB15311AA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303617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F42F9-2F73-49FD-A1A4-384508D9BB02}" type="datetimeFigureOut">
              <a:rPr lang="zh-CN" altLang="en-US" smtClean="0"/>
              <a:t>2018/5/2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F6954-820E-4D4F-9C0A-2CB15311AA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044336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F42F9-2F73-49FD-A1A4-384508D9BB02}" type="datetimeFigureOut">
              <a:rPr lang="zh-CN" altLang="en-US" smtClean="0"/>
              <a:t>2018/5/2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F6954-820E-4D4F-9C0A-2CB15311AA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653947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F42F9-2F73-49FD-A1A4-384508D9BB02}" type="datetimeFigureOut">
              <a:rPr lang="zh-CN" altLang="en-US" smtClean="0"/>
              <a:t>2018/5/2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F6954-820E-4D4F-9C0A-2CB15311AA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176340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F42F9-2F73-49FD-A1A4-384508D9BB02}" type="datetimeFigureOut">
              <a:rPr lang="zh-CN" altLang="en-US" smtClean="0"/>
              <a:t>2018/5/2 Wednesday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F6954-820E-4D4F-9C0A-2CB15311AA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55159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2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7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BD9F5-989C-4B40-92AA-FD18A8413481}" type="datetime1">
              <a:rPr lang="zh-CN" altLang="en-US" smtClean="0"/>
              <a:t>2018/5/2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982739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6AC191A7-0268-448C-8446-D985AB02F1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73741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F42F9-2F73-49FD-A1A4-384508D9BB02}" type="datetimeFigureOut">
              <a:rPr lang="zh-CN" altLang="en-US" smtClean="0"/>
              <a:t>2018/5/2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F6954-820E-4D4F-9C0A-2CB15311AA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44907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F42F9-2F73-49FD-A1A4-384508D9BB02}" type="datetimeFigureOut">
              <a:rPr lang="zh-CN" altLang="en-US" smtClean="0"/>
              <a:t>2018/5/2 Wednesday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F6954-820E-4D4F-9C0A-2CB15311AA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363496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F42F9-2F73-49FD-A1A4-384508D9BB02}" type="datetimeFigureOut">
              <a:rPr lang="zh-CN" altLang="en-US" smtClean="0"/>
              <a:t>2018/5/2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F6954-820E-4D4F-9C0A-2CB15311AA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286992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F42F9-2F73-49FD-A1A4-384508D9BB02}" type="datetimeFigureOut">
              <a:rPr lang="zh-CN" altLang="en-US" smtClean="0"/>
              <a:t>2018/5/2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F6954-820E-4D4F-9C0A-2CB15311AA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69116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F42F9-2F73-49FD-A1A4-384508D9BB02}" type="datetimeFigureOut">
              <a:rPr lang="zh-CN" altLang="en-US" smtClean="0"/>
              <a:t>2018/5/2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F6954-820E-4D4F-9C0A-2CB15311AA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132545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F42F9-2F73-49FD-A1A4-384508D9BB02}" type="datetimeFigureOut">
              <a:rPr lang="zh-CN" altLang="en-US" smtClean="0"/>
              <a:t>2018/5/2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F6954-820E-4D4F-9C0A-2CB15311AA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285477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439A6-B044-4BC6-996A-2F4731155BF5}" type="datetimeFigureOut">
              <a:rPr lang="zh-CN" altLang="en-US" smtClean="0"/>
              <a:t>2018/5/2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DCAA4-A852-4D25-9A05-7B2550A577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516315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439A6-B044-4BC6-996A-2F4731155BF5}" type="datetimeFigureOut">
              <a:rPr lang="zh-CN" altLang="en-US" smtClean="0"/>
              <a:t>2018/5/2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DCAA4-A852-4D25-9A05-7B2550A577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519393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439A6-B044-4BC6-996A-2F4731155BF5}" type="datetimeFigureOut">
              <a:rPr lang="zh-CN" altLang="en-US" smtClean="0"/>
              <a:t>2018/5/2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DCAA4-A852-4D25-9A05-7B2550A577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126149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439A6-B044-4BC6-996A-2F4731155BF5}" type="datetimeFigureOut">
              <a:rPr lang="zh-CN" altLang="en-US" smtClean="0"/>
              <a:t>2018/5/2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DCAA4-A852-4D25-9A05-7B2550A577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3650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1A544-EDEF-416D-B796-3F89C9BC73BA}" type="datetime1">
              <a:rPr lang="zh-CN" altLang="en-US" smtClean="0"/>
              <a:t>2018/5/2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982739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6AC191A7-0268-448C-8446-D985AB02F1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83873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439A6-B044-4BC6-996A-2F4731155BF5}" type="datetimeFigureOut">
              <a:rPr lang="zh-CN" altLang="en-US" smtClean="0"/>
              <a:t>2018/5/2 Wednesday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DCAA4-A852-4D25-9A05-7B2550A577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098174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439A6-B044-4BC6-996A-2F4731155BF5}" type="datetimeFigureOut">
              <a:rPr lang="zh-CN" altLang="en-US" smtClean="0"/>
              <a:t>2018/5/2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DCAA4-A852-4D25-9A05-7B2550A577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21592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439A6-B044-4BC6-996A-2F4731155BF5}" type="datetimeFigureOut">
              <a:rPr lang="zh-CN" altLang="en-US" smtClean="0"/>
              <a:t>2018/5/2 Wednesday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DCAA4-A852-4D25-9A05-7B2550A577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421711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439A6-B044-4BC6-996A-2F4731155BF5}" type="datetimeFigureOut">
              <a:rPr lang="zh-CN" altLang="en-US" smtClean="0"/>
              <a:t>2018/5/2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DCAA4-A852-4D25-9A05-7B2550A577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780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439A6-B044-4BC6-996A-2F4731155BF5}" type="datetimeFigureOut">
              <a:rPr lang="zh-CN" altLang="en-US" smtClean="0"/>
              <a:t>2018/5/2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DCAA4-A852-4D25-9A05-7B2550A577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049226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439A6-B044-4BC6-996A-2F4731155BF5}" type="datetimeFigureOut">
              <a:rPr lang="zh-CN" altLang="en-US" smtClean="0"/>
              <a:t>2018/5/2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DCAA4-A852-4D25-9A05-7B2550A577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982662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439A6-B044-4BC6-996A-2F4731155BF5}" type="datetimeFigureOut">
              <a:rPr lang="zh-CN" altLang="en-US" smtClean="0"/>
              <a:t>2018/5/2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DCAA4-A852-4D25-9A05-7B2550A577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68370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3D1F1-E986-4393-88D2-4CF42CC0999E}" type="datetime1">
              <a:rPr lang="zh-CN" altLang="en-US" smtClean="0"/>
              <a:t>2018/5/2 Wednesday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982739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6AC191A7-0268-448C-8446-D985AB02F1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23396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4209E-35C6-42ED-9006-36A9C92F91D7}" type="datetime1">
              <a:rPr lang="zh-CN" altLang="en-US" smtClean="0"/>
              <a:t>2018/5/2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982739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6AC191A7-0268-448C-8446-D985AB02F1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27903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64550-687E-4910-BEF1-041C6D709BC5}" type="datetime1">
              <a:rPr lang="zh-CN" altLang="en-US" smtClean="0"/>
              <a:t>2018/5/2 Wednesday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982739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6AC191A7-0268-448C-8446-D985AB02F10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/>
          <p:cNvSpPr/>
          <p:nvPr userDrawn="1"/>
        </p:nvSpPr>
        <p:spPr bwMode="auto">
          <a:xfrm>
            <a:off x="437021" y="1258646"/>
            <a:ext cx="11353360" cy="5217458"/>
          </a:xfrm>
          <a:prstGeom prst="rect">
            <a:avLst/>
          </a:prstGeom>
          <a:solidFill>
            <a:schemeClr val="bg1">
              <a:alpha val="40000"/>
            </a:schemeClr>
          </a:solidFill>
          <a:ln w="9525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712788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6" name="任意多边形 5"/>
          <p:cNvSpPr>
            <a:spLocks noChangeArrowheads="1"/>
          </p:cNvSpPr>
          <p:nvPr userDrawn="1"/>
        </p:nvSpPr>
        <p:spPr bwMode="auto">
          <a:xfrm>
            <a:off x="717658" y="96332"/>
            <a:ext cx="8712789" cy="680400"/>
          </a:xfrm>
          <a:custGeom>
            <a:avLst/>
            <a:gdLst>
              <a:gd name="connsiteX0" fmla="*/ 0 w 5962964"/>
              <a:gd name="connsiteY0" fmla="*/ 0 h 680400"/>
              <a:gd name="connsiteX1" fmla="*/ 5608104 w 5962964"/>
              <a:gd name="connsiteY1" fmla="*/ 0 h 680400"/>
              <a:gd name="connsiteX2" fmla="*/ 5612151 w 5962964"/>
              <a:gd name="connsiteY2" fmla="*/ 0 h 680400"/>
              <a:gd name="connsiteX3" fmla="*/ 5612151 w 5962964"/>
              <a:gd name="connsiteY3" fmla="*/ 7760 h 680400"/>
              <a:gd name="connsiteX4" fmla="*/ 5962964 w 5962964"/>
              <a:gd name="connsiteY4" fmla="*/ 680400 h 680400"/>
              <a:gd name="connsiteX5" fmla="*/ 5608104 w 5962964"/>
              <a:gd name="connsiteY5" fmla="*/ 680400 h 680400"/>
              <a:gd name="connsiteX6" fmla="*/ 5608104 w 5962964"/>
              <a:gd name="connsiteY6" fmla="*/ 678519 h 680400"/>
              <a:gd name="connsiteX7" fmla="*/ 0 w 5962964"/>
              <a:gd name="connsiteY7" fmla="*/ 678519 h 68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962964" h="680400">
                <a:moveTo>
                  <a:pt x="0" y="0"/>
                </a:moveTo>
                <a:lnTo>
                  <a:pt x="5608104" y="0"/>
                </a:lnTo>
                <a:lnTo>
                  <a:pt x="5612151" y="0"/>
                </a:lnTo>
                <a:lnTo>
                  <a:pt x="5612151" y="7760"/>
                </a:lnTo>
                <a:lnTo>
                  <a:pt x="5962964" y="680400"/>
                </a:lnTo>
                <a:lnTo>
                  <a:pt x="5608104" y="680400"/>
                </a:lnTo>
                <a:lnTo>
                  <a:pt x="5608104" y="678519"/>
                </a:lnTo>
                <a:lnTo>
                  <a:pt x="0" y="678519"/>
                </a:lnTo>
                <a:close/>
              </a:path>
            </a:pathLst>
          </a:custGeom>
          <a:solidFill>
            <a:srgbClr val="006BBC"/>
          </a:solidFill>
          <a:ln>
            <a:noFill/>
          </a:ln>
        </p:spPr>
        <p:txBody>
          <a:bodyPr wrap="square"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3810" dirty="0">
                <a:solidFill>
                  <a:srgbClr val="FFFFFF"/>
                </a:solidFill>
                <a:latin typeface="方正粗宋简体" pitchFamily="65" charset="-122"/>
                <a:ea typeface="方正粗宋简体" pitchFamily="65" charset="-122"/>
              </a:rPr>
              <a:t>     </a:t>
            </a:r>
            <a:endParaRPr lang="en-US" altLang="zh-CN" sz="3810" dirty="0">
              <a:solidFill>
                <a:srgbClr val="FFFFFF"/>
              </a:solidFill>
              <a:latin typeface="方正粗宋简体" pitchFamily="65" charset="-122"/>
              <a:ea typeface="方正粗宋简体" pitchFamily="65" charset="-122"/>
              <a:sym typeface="微软雅黑" pitchFamily="34" charset="-122"/>
            </a:endParaRPr>
          </a:p>
        </p:txBody>
      </p:sp>
      <p:sp>
        <p:nvSpPr>
          <p:cNvPr id="7" name="椭圆 6"/>
          <p:cNvSpPr/>
          <p:nvPr userDrawn="1"/>
        </p:nvSpPr>
        <p:spPr bwMode="auto">
          <a:xfrm>
            <a:off x="-44857" y="-39111"/>
            <a:ext cx="963756" cy="951286"/>
          </a:xfrm>
          <a:prstGeom prst="ellipse">
            <a:avLst/>
          </a:prstGeom>
          <a:solidFill>
            <a:srgbClr val="F8F8F8"/>
          </a:solidFill>
          <a:ln>
            <a:solidFill>
              <a:srgbClr val="065192"/>
            </a:solidFill>
          </a:ln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algn="ctr" defTabSz="913130"/>
            <a:r>
              <a:rPr lang="en-US" altLang="zh-CN" sz="3810" dirty="0" smtClean="0">
                <a:solidFill>
                  <a:srgbClr val="0070C0"/>
                </a:solidFill>
                <a:latin typeface="Bodoni MT Black" pitchFamily="18" charset="0"/>
                <a:ea typeface="长城特粗宋体" pitchFamily="49" charset="-122"/>
              </a:rPr>
              <a:t>1</a:t>
            </a:r>
            <a:endParaRPr lang="zh-CN" altLang="en-US" sz="3810" dirty="0">
              <a:solidFill>
                <a:srgbClr val="0070C0"/>
              </a:solidFill>
              <a:latin typeface="Bodoni MT Black" pitchFamily="18" charset="0"/>
              <a:ea typeface="长城特粗宋体" pitchFamily="49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1037221" y="121315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知识内容</a:t>
            </a:r>
            <a:endParaRPr lang="en-US" altLang="zh-CN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 userDrawn="1"/>
        </p:nvCxnSpPr>
        <p:spPr bwMode="auto">
          <a:xfrm>
            <a:off x="819746" y="767646"/>
            <a:ext cx="11047931" cy="0"/>
          </a:xfrm>
          <a:prstGeom prst="line">
            <a:avLst/>
          </a:prstGeom>
          <a:solidFill>
            <a:srgbClr val="484849"/>
          </a:solidFill>
          <a:ln w="9525" cap="flat" cmpd="sng" algn="ctr">
            <a:solidFill>
              <a:srgbClr val="06519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0" name="六边形 9"/>
          <p:cNvSpPr/>
          <p:nvPr userDrawn="1"/>
        </p:nvSpPr>
        <p:spPr>
          <a:xfrm>
            <a:off x="11314055" y="431471"/>
            <a:ext cx="723015" cy="649269"/>
          </a:xfrm>
          <a:prstGeom prst="hexagon">
            <a:avLst/>
          </a:prstGeom>
          <a:solidFill>
            <a:srgbClr val="0070C0"/>
          </a:solidFill>
          <a:ln>
            <a:solidFill>
              <a:srgbClr val="FFC000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教</a:t>
            </a:r>
            <a:endParaRPr lang="zh-CN" altLang="en-US" sz="2800" dirty="0">
              <a:solidFill>
                <a:schemeClr val="bg1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78933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80BD2-4B2E-4B34-984C-DCE172BBB9FE}" type="datetime1">
              <a:rPr lang="zh-CN" altLang="en-US" smtClean="0"/>
              <a:t>2018/5/2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982739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6AC191A7-0268-448C-8446-D985AB02F1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4046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906533-A400-493A-8456-C011FB059759}" type="datetime1">
              <a:rPr lang="zh-CN" altLang="en-US" smtClean="0"/>
              <a:t>2018/5/2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982739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6AC191A7-0268-448C-8446-D985AB02F1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95053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DCB72F-4D02-4ECB-9C46-51560105E05C}" type="datetime1">
              <a:rPr lang="zh-CN" altLang="en-US" smtClean="0"/>
              <a:t>2018/5/2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57842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74" r:id="rId12"/>
    <p:sldLayoutId id="2147483711" r:id="rId1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C0AF57-0A26-4EE4-99EB-BDD36B510D36}" type="datetimeFigureOut">
              <a:rPr lang="zh-CN" altLang="en-US" smtClean="0"/>
              <a:t>2018/5/2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FF2972-7514-4AAF-AB78-0E44E233DD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95335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EF42F9-2F73-49FD-A1A4-384508D9BB02}" type="datetimeFigureOut">
              <a:rPr lang="zh-CN" altLang="en-US" smtClean="0"/>
              <a:t>2018/5/2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9F6954-820E-4D4F-9C0A-2CB15311AA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40822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439A6-B044-4BC6-996A-2F4731155BF5}" type="datetimeFigureOut">
              <a:rPr lang="zh-CN" altLang="en-US" smtClean="0"/>
              <a:t>2018/5/2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CDCAA4-A852-4D25-9A05-7B2550A577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66810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&#40479;&#24034;&#24405;&#20687;&#25972;&#29702;(mini).wmv" TargetMode="External"/><Relationship Id="rId2" Type="http://schemas.openxmlformats.org/officeDocument/2006/relationships/hyperlink" Target="&#26426;&#22120;&#20154;&#27494;&#26415;&#25794;&#21488;&#36187;.AVI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&#26080;&#23548;&#36712;&#20840;&#20301;&#32622;&#28938;&#25509;&#26426;&#22120;&#20154;&#29616;&#22330;&#28938;&#25509;(mini).mpg" TargetMode="Externa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635" y="0"/>
            <a:ext cx="12193624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000" smtClean="0">
                <a:solidFill>
                  <a:srgbClr val="FF0000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····················</a:t>
            </a:r>
            <a:endParaRPr lang="zh-CN" altLang="en-US" sz="8000" dirty="0">
              <a:solidFill>
                <a:srgbClr val="FF0000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sp>
        <p:nvSpPr>
          <p:cNvPr id="3" name="Rectangle 6"/>
          <p:cNvSpPr/>
          <p:nvPr/>
        </p:nvSpPr>
        <p:spPr>
          <a:xfrm>
            <a:off x="1" y="3052171"/>
            <a:ext cx="12202632" cy="3617572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7" name="六边形 6"/>
          <p:cNvSpPr/>
          <p:nvPr/>
        </p:nvSpPr>
        <p:spPr>
          <a:xfrm>
            <a:off x="3413041" y="3189767"/>
            <a:ext cx="1871331" cy="1738422"/>
          </a:xfrm>
          <a:prstGeom prst="hexagon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 smtClean="0">
                <a:solidFill>
                  <a:srgbClr val="FF0000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教</a:t>
            </a:r>
            <a:endParaRPr lang="zh-CN" altLang="en-US" sz="8000" b="1" dirty="0">
              <a:solidFill>
                <a:srgbClr val="FF0000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sp>
        <p:nvSpPr>
          <p:cNvPr id="13" name="六边形 12"/>
          <p:cNvSpPr/>
          <p:nvPr/>
        </p:nvSpPr>
        <p:spPr>
          <a:xfrm>
            <a:off x="5951985" y="3189767"/>
            <a:ext cx="1871331" cy="1738422"/>
          </a:xfrm>
          <a:prstGeom prst="hexagon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 smtClean="0">
                <a:solidFill>
                  <a:srgbClr val="FF0000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学</a:t>
            </a:r>
            <a:endParaRPr lang="zh-CN" altLang="en-US" sz="8000" b="1" dirty="0">
              <a:solidFill>
                <a:srgbClr val="FF0000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sp>
        <p:nvSpPr>
          <p:cNvPr id="14" name="六边形 13"/>
          <p:cNvSpPr/>
          <p:nvPr/>
        </p:nvSpPr>
        <p:spPr>
          <a:xfrm>
            <a:off x="8527853" y="3189767"/>
            <a:ext cx="1871331" cy="1738422"/>
          </a:xfrm>
          <a:prstGeom prst="hexagon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 smtClean="0">
                <a:solidFill>
                  <a:srgbClr val="FF0000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讨</a:t>
            </a:r>
            <a:endParaRPr lang="zh-CN" altLang="en-US" sz="8000" b="1" dirty="0">
              <a:solidFill>
                <a:srgbClr val="FF0000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sp>
        <p:nvSpPr>
          <p:cNvPr id="19" name="五边形 18"/>
          <p:cNvSpPr/>
          <p:nvPr/>
        </p:nvSpPr>
        <p:spPr>
          <a:xfrm rot="5400000">
            <a:off x="1226035" y="714885"/>
            <a:ext cx="741272" cy="1079839"/>
          </a:xfrm>
          <a:prstGeom prst="homePlat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20" name="矩形 19"/>
          <p:cNvSpPr/>
          <p:nvPr/>
        </p:nvSpPr>
        <p:spPr>
          <a:xfrm>
            <a:off x="1056753" y="0"/>
            <a:ext cx="1079839" cy="88416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00B0F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136594" y="169174"/>
            <a:ext cx="289875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经典繁仿黑" pitchFamily="49" charset="-122"/>
              </a:rPr>
              <a:t>模块</a:t>
            </a:r>
            <a:r>
              <a:rPr lang="en-US" altLang="zh-CN" sz="2400" b="1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经典繁仿黑" pitchFamily="49" charset="-122"/>
              </a:rPr>
              <a:t>1</a:t>
            </a:r>
            <a:r>
              <a:rPr lang="zh-CN" altLang="en-US" sz="2400" b="1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经典繁仿黑" pitchFamily="49" charset="-122"/>
              </a:rPr>
              <a:t>  </a:t>
            </a:r>
            <a:r>
              <a:rPr lang="zh-CN" altLang="en-US" sz="2400" b="1" dirty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经典繁仿黑" pitchFamily="49" charset="-122"/>
              </a:rPr>
              <a:t>可编程并行接口</a:t>
            </a:r>
            <a:r>
              <a:rPr lang="en-US" altLang="zh-CN" sz="2400" b="1" dirty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经典繁仿黑" pitchFamily="49" charset="-122"/>
              </a:rPr>
              <a:t>8255A</a:t>
            </a:r>
          </a:p>
        </p:txBody>
      </p:sp>
      <p:sp>
        <p:nvSpPr>
          <p:cNvPr id="22" name="矩形 21"/>
          <p:cNvSpPr/>
          <p:nvPr/>
        </p:nvSpPr>
        <p:spPr>
          <a:xfrm>
            <a:off x="4944140" y="884168"/>
            <a:ext cx="7247859" cy="43988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492733" y="896233"/>
            <a:ext cx="207875" cy="207875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904688" y="1755190"/>
            <a:ext cx="535915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</a:t>
            </a:r>
            <a:r>
              <a:rPr lang="en-US" altLang="zh-CN" sz="4000" b="1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4000" b="1" dirty="0"/>
              <a:t> </a:t>
            </a:r>
            <a:r>
              <a:rPr lang="zh-CN" altLang="zh-CN" sz="40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</a:t>
            </a:r>
            <a:r>
              <a:rPr lang="zh-CN" altLang="zh-CN" sz="40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片微型计算机 </a:t>
            </a:r>
            <a:endParaRPr lang="en-US" altLang="zh-CN" sz="4000" b="1" dirty="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24"/>
          <p:cNvSpPr>
            <a:spLocks noChangeArrowheads="1"/>
          </p:cNvSpPr>
          <p:nvPr/>
        </p:nvSpPr>
        <p:spPr bwMode="auto">
          <a:xfrm>
            <a:off x="7861" y="2867598"/>
            <a:ext cx="12194896" cy="133329"/>
          </a:xfrm>
          <a:prstGeom prst="rect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699">
              <a:solidFill>
                <a:srgbClr val="993527"/>
              </a:solidFill>
            </a:endParaRPr>
          </a:p>
        </p:txBody>
      </p:sp>
      <p:sp>
        <p:nvSpPr>
          <p:cNvPr id="24" name="矩形 24"/>
          <p:cNvSpPr>
            <a:spLocks noChangeArrowheads="1"/>
          </p:cNvSpPr>
          <p:nvPr/>
        </p:nvSpPr>
        <p:spPr bwMode="auto">
          <a:xfrm>
            <a:off x="-2897" y="6724675"/>
            <a:ext cx="12194896" cy="133329"/>
          </a:xfrm>
          <a:prstGeom prst="rect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699">
              <a:solidFill>
                <a:srgbClr val="993527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260829" y="885024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对分课堂教学实践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21377" y="1679112"/>
            <a:ext cx="2115214" cy="2115214"/>
          </a:xfrm>
          <a:prstGeom prst="ellipse">
            <a:avLst/>
          </a:prstGeom>
          <a:solidFill>
            <a:srgbClr val="00B050"/>
          </a:solidFill>
          <a:ln w="571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200" dirty="0" smtClean="0">
                <a:latin typeface="Bodoni MT Black" pitchFamily="18" charset="0"/>
              </a:rPr>
              <a:t>1</a:t>
            </a:r>
            <a:endParaRPr lang="zh-CN" altLang="en-US" sz="7200" dirty="0">
              <a:latin typeface="Bodoni MT Black" pitchFamily="18" charset="0"/>
            </a:endParaRPr>
          </a:p>
        </p:txBody>
      </p:sp>
      <p:cxnSp>
        <p:nvCxnSpPr>
          <p:cNvPr id="27" name="直接连接符 26"/>
          <p:cNvCxnSpPr/>
          <p:nvPr/>
        </p:nvCxnSpPr>
        <p:spPr>
          <a:xfrm flipV="1">
            <a:off x="4028303" y="2457524"/>
            <a:ext cx="4909751" cy="1852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87564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804988" y="1268413"/>
            <a:ext cx="8496300" cy="5110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800100" indent="-3429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257300" indent="-3429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714500" indent="-3429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171700" indent="-3429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endParaRPr lang="zh-CN" altLang="en-US" b="1" dirty="0">
              <a:solidFill>
                <a:srgbClr val="FF3300"/>
              </a:solidFill>
              <a:latin typeface="Arial" charset="0"/>
            </a:endParaRPr>
          </a:p>
          <a:p>
            <a:pPr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+mn-ea"/>
                <a:ea typeface="+mn-ea"/>
              </a:rPr>
              <a:t>学习目的：</a:t>
            </a:r>
          </a:p>
          <a:p>
            <a:pPr>
              <a:defRPr/>
            </a:pPr>
            <a:r>
              <a:rPr lang="zh-CN" altLang="en-US" sz="2800" dirty="0">
                <a:latin typeface="+mn-ea"/>
                <a:ea typeface="+mn-ea"/>
              </a:rPr>
              <a:t>（</a:t>
            </a:r>
            <a:r>
              <a:rPr lang="en-US" altLang="zh-CN" sz="2800" dirty="0">
                <a:latin typeface="+mn-ea"/>
                <a:ea typeface="+mn-ea"/>
              </a:rPr>
              <a:t>1</a:t>
            </a:r>
            <a:r>
              <a:rPr lang="zh-CN" altLang="en-US" sz="2800" dirty="0">
                <a:latin typeface="+mn-ea"/>
                <a:ea typeface="+mn-ea"/>
              </a:rPr>
              <a:t>）了解单片机的发展过程及产品近况；</a:t>
            </a:r>
          </a:p>
          <a:p>
            <a:pPr>
              <a:defRPr/>
            </a:pPr>
            <a:r>
              <a:rPr lang="zh-CN" altLang="en-US" sz="2800" dirty="0">
                <a:latin typeface="+mn-ea"/>
                <a:ea typeface="+mn-ea"/>
              </a:rPr>
              <a:t>（</a:t>
            </a:r>
            <a:r>
              <a:rPr lang="en-US" altLang="zh-CN" sz="2800" dirty="0">
                <a:latin typeface="+mn-ea"/>
                <a:ea typeface="+mn-ea"/>
              </a:rPr>
              <a:t>2</a:t>
            </a:r>
            <a:r>
              <a:rPr lang="zh-CN" altLang="en-US" sz="2800" dirty="0">
                <a:latin typeface="+mn-ea"/>
                <a:ea typeface="+mn-ea"/>
              </a:rPr>
              <a:t>）了解单片机的特点及应用领域；</a:t>
            </a:r>
          </a:p>
          <a:p>
            <a:pPr>
              <a:defRPr/>
            </a:pPr>
            <a:r>
              <a:rPr lang="zh-CN" altLang="en-US" sz="2800" dirty="0">
                <a:latin typeface="+mn-ea"/>
                <a:ea typeface="+mn-ea"/>
              </a:rPr>
              <a:t>（</a:t>
            </a:r>
            <a:r>
              <a:rPr lang="en-US" altLang="zh-CN" sz="2800" dirty="0">
                <a:latin typeface="+mn-ea"/>
                <a:ea typeface="+mn-ea"/>
              </a:rPr>
              <a:t>3</a:t>
            </a:r>
            <a:r>
              <a:rPr lang="zh-CN" altLang="en-US" sz="2800" dirty="0">
                <a:latin typeface="+mn-ea"/>
                <a:ea typeface="+mn-ea"/>
              </a:rPr>
              <a:t>）掌握微型计算机的组成及应用形态；</a:t>
            </a:r>
          </a:p>
          <a:p>
            <a:pPr>
              <a:defRPr/>
            </a:pPr>
            <a:r>
              <a:rPr lang="zh-CN" altLang="en-US" sz="2800" dirty="0">
                <a:latin typeface="+mn-ea"/>
                <a:ea typeface="+mn-ea"/>
              </a:rPr>
              <a:t>（</a:t>
            </a:r>
            <a:r>
              <a:rPr lang="en-US" altLang="zh-CN" sz="2800" dirty="0">
                <a:latin typeface="+mn-ea"/>
                <a:ea typeface="+mn-ea"/>
              </a:rPr>
              <a:t>4</a:t>
            </a:r>
            <a:r>
              <a:rPr lang="zh-CN" altLang="en-US" sz="2800" dirty="0">
                <a:latin typeface="+mn-ea"/>
                <a:ea typeface="+mn-ea"/>
              </a:rPr>
              <a:t>）掌握</a:t>
            </a:r>
            <a:r>
              <a:rPr lang="en-US" altLang="zh-CN" sz="2800" dirty="0">
                <a:latin typeface="+mn-ea"/>
                <a:ea typeface="+mn-ea"/>
              </a:rPr>
              <a:t>80C51</a:t>
            </a:r>
            <a:r>
              <a:rPr lang="zh-CN" altLang="en-US" sz="2800" dirty="0">
                <a:latin typeface="+mn-ea"/>
                <a:ea typeface="+mn-ea"/>
              </a:rPr>
              <a:t>单片机性能指标。</a:t>
            </a:r>
            <a:endParaRPr lang="en-US" altLang="zh-CN" sz="2800" dirty="0">
              <a:latin typeface="+mn-ea"/>
              <a:ea typeface="+mn-ea"/>
            </a:endParaRPr>
          </a:p>
          <a:p>
            <a:pPr>
              <a:defRPr/>
            </a:pPr>
            <a:r>
              <a:rPr lang="zh-CN" altLang="en-US" sz="2800" dirty="0"/>
              <a:t>（</a:t>
            </a:r>
            <a:r>
              <a:rPr lang="en-US" altLang="zh-CN" sz="2800" dirty="0"/>
              <a:t>5</a:t>
            </a:r>
            <a:r>
              <a:rPr lang="zh-CN" altLang="en-US" sz="2800" dirty="0"/>
              <a:t>）掌握</a:t>
            </a:r>
            <a:r>
              <a:rPr lang="en-US" altLang="zh-CN" sz="2800" dirty="0" err="1"/>
              <a:t>ProteusISIS</a:t>
            </a:r>
            <a:r>
              <a:rPr lang="zh-CN" altLang="en-US" sz="2800" dirty="0"/>
              <a:t>软件 、</a:t>
            </a:r>
            <a:r>
              <a:rPr lang="en-US" altLang="zh-CN" sz="2800" dirty="0" err="1"/>
              <a:t>Keil</a:t>
            </a:r>
            <a:r>
              <a:rPr lang="zh-CN" altLang="en-US" sz="2800" dirty="0"/>
              <a:t>软件 、</a:t>
            </a:r>
            <a:r>
              <a:rPr lang="en-US" altLang="zh-CN" sz="2800" dirty="0"/>
              <a:t>ISP</a:t>
            </a:r>
            <a:r>
              <a:rPr lang="zh-CN" altLang="en-US" sz="2800" dirty="0"/>
              <a:t>写入器的使用。</a:t>
            </a:r>
            <a:endParaRPr lang="zh-CN" altLang="en-US" sz="2800" dirty="0">
              <a:latin typeface="+mn-ea"/>
              <a:ea typeface="+mn-ea"/>
            </a:endParaRPr>
          </a:p>
          <a:p>
            <a:pPr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+mn-ea"/>
                <a:ea typeface="+mn-ea"/>
              </a:rPr>
              <a:t>学习重点和难点：</a:t>
            </a:r>
          </a:p>
          <a:p>
            <a:pPr>
              <a:defRPr/>
            </a:pPr>
            <a:r>
              <a:rPr lang="zh-CN" altLang="en-US" sz="2800" dirty="0">
                <a:latin typeface="+mn-ea"/>
                <a:ea typeface="+mn-ea"/>
              </a:rPr>
              <a:t>（</a:t>
            </a:r>
            <a:r>
              <a:rPr lang="en-US" altLang="zh-CN" sz="2800" dirty="0">
                <a:latin typeface="+mn-ea"/>
                <a:ea typeface="+mn-ea"/>
              </a:rPr>
              <a:t>1</a:t>
            </a:r>
            <a:r>
              <a:rPr lang="zh-CN" altLang="en-US" sz="2800" dirty="0">
                <a:latin typeface="+mn-ea"/>
                <a:ea typeface="+mn-ea"/>
              </a:rPr>
              <a:t>）微型计算机的组成及应用形态；</a:t>
            </a:r>
          </a:p>
          <a:p>
            <a:pPr>
              <a:defRPr/>
            </a:pPr>
            <a:r>
              <a:rPr lang="zh-CN" altLang="en-US" sz="2800" dirty="0">
                <a:latin typeface="+mn-ea"/>
                <a:ea typeface="+mn-ea"/>
              </a:rPr>
              <a:t>（</a:t>
            </a:r>
            <a:r>
              <a:rPr lang="en-US" altLang="zh-CN" sz="2800" dirty="0">
                <a:latin typeface="+mn-ea"/>
                <a:ea typeface="+mn-ea"/>
              </a:rPr>
              <a:t>2</a:t>
            </a:r>
            <a:r>
              <a:rPr lang="zh-CN" altLang="en-US" sz="2800" dirty="0">
                <a:latin typeface="+mn-ea"/>
                <a:ea typeface="+mn-ea"/>
              </a:rPr>
              <a:t>）</a:t>
            </a:r>
            <a:r>
              <a:rPr lang="en-US" altLang="zh-CN" sz="2800" dirty="0">
                <a:latin typeface="+mn-ea"/>
                <a:ea typeface="+mn-ea"/>
              </a:rPr>
              <a:t>80C51</a:t>
            </a:r>
            <a:r>
              <a:rPr lang="zh-CN" altLang="en-US" sz="2800" dirty="0">
                <a:latin typeface="+mn-ea"/>
                <a:ea typeface="+mn-ea"/>
              </a:rPr>
              <a:t>单片机性能指标。</a:t>
            </a:r>
            <a:endParaRPr lang="en-US" altLang="zh-CN" sz="2800" dirty="0">
              <a:latin typeface="+mn-ea"/>
              <a:ea typeface="+mn-ea"/>
            </a:endParaRPr>
          </a:p>
          <a:p>
            <a:pPr>
              <a:defRPr/>
            </a:pPr>
            <a:r>
              <a:rPr lang="zh-CN" altLang="en-US" sz="2800" dirty="0"/>
              <a:t>（</a:t>
            </a:r>
            <a:r>
              <a:rPr lang="en-US" altLang="zh-CN" sz="2800" dirty="0"/>
              <a:t>3</a:t>
            </a:r>
            <a:r>
              <a:rPr lang="zh-CN" altLang="en-US" sz="2800" dirty="0"/>
              <a:t>）</a:t>
            </a:r>
            <a:r>
              <a:rPr lang="en-US" altLang="zh-CN" sz="2800" dirty="0" err="1"/>
              <a:t>ProteusISIS</a:t>
            </a:r>
            <a:r>
              <a:rPr lang="zh-CN" altLang="en-US" sz="2800" dirty="0"/>
              <a:t>软件 、</a:t>
            </a:r>
            <a:r>
              <a:rPr lang="en-US" altLang="zh-CN" sz="2800" dirty="0" err="1"/>
              <a:t>Keil</a:t>
            </a:r>
            <a:r>
              <a:rPr lang="zh-CN" altLang="en-US" sz="2800" dirty="0"/>
              <a:t>软件 、</a:t>
            </a:r>
            <a:r>
              <a:rPr lang="en-US" altLang="zh-CN" sz="2800" dirty="0"/>
              <a:t>ISP</a:t>
            </a:r>
            <a:r>
              <a:rPr lang="zh-CN" altLang="en-US" sz="2800" dirty="0"/>
              <a:t>写入器的使用。</a:t>
            </a:r>
            <a:endParaRPr lang="zh-CN" altLang="en-US" sz="2800" dirty="0">
              <a:latin typeface="+mn-ea"/>
            </a:endParaRPr>
          </a:p>
        </p:txBody>
      </p:sp>
      <p:grpSp>
        <p:nvGrpSpPr>
          <p:cNvPr id="9219" name="组合 4"/>
          <p:cNvGrpSpPr>
            <a:grpSpLocks/>
          </p:cNvGrpSpPr>
          <p:nvPr/>
        </p:nvGrpSpPr>
        <p:grpSpPr bwMode="auto">
          <a:xfrm>
            <a:off x="8524875" y="6180138"/>
            <a:ext cx="1714500" cy="392112"/>
            <a:chOff x="6286512" y="5929330"/>
            <a:chExt cx="1714284" cy="392909"/>
          </a:xfrm>
        </p:grpSpPr>
        <p:sp>
          <p:nvSpPr>
            <p:cNvPr id="6" name="动作按钮: 第一张 5">
              <a:hlinkClick r:id="" action="ppaction://hlinkshowjump?jump=firstslide" highlightClick="1"/>
            </p:cNvPr>
            <p:cNvSpPr>
              <a:spLocks noChangeAspect="1"/>
            </p:cNvSpPr>
            <p:nvPr/>
          </p:nvSpPr>
          <p:spPr>
            <a:xfrm>
              <a:off x="6286512" y="5929330"/>
              <a:ext cx="428571" cy="392909"/>
            </a:xfrm>
            <a:prstGeom prst="actionButtonHome">
              <a:avLst/>
            </a:prstGeom>
            <a:solidFill>
              <a:srgbClr val="92D050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7" name="动作按钮: 上一张 6">
              <a:hlinkClick r:id="" action="ppaction://hlinkshowjump?jump=lastslideviewed" highlightClick="1"/>
            </p:cNvPr>
            <p:cNvSpPr/>
            <p:nvPr/>
          </p:nvSpPr>
          <p:spPr>
            <a:xfrm>
              <a:off x="7572225" y="5929330"/>
              <a:ext cx="428571" cy="392909"/>
            </a:xfrm>
            <a:prstGeom prst="actionButtonReturn">
              <a:avLst/>
            </a:prstGeom>
            <a:solidFill>
              <a:srgbClr val="92D050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8" name="动作按钮: 后退或前一项 7">
              <a:hlinkClick r:id="" action="ppaction://hlinkshowjump?jump=previousslide" highlightClick="1"/>
            </p:cNvPr>
            <p:cNvSpPr/>
            <p:nvPr/>
          </p:nvSpPr>
          <p:spPr>
            <a:xfrm>
              <a:off x="6715083" y="5929330"/>
              <a:ext cx="428571" cy="392909"/>
            </a:xfrm>
            <a:prstGeom prst="actionButtonBackPrevious">
              <a:avLst/>
            </a:prstGeom>
            <a:solidFill>
              <a:srgbClr val="92D050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9" name="动作按钮: 前进或下一项 8">
              <a:hlinkClick r:id="" action="ppaction://hlinkshowjump?jump=nextslide" highlightClick="1"/>
            </p:cNvPr>
            <p:cNvSpPr/>
            <p:nvPr/>
          </p:nvSpPr>
          <p:spPr>
            <a:xfrm>
              <a:off x="7143654" y="5929330"/>
              <a:ext cx="428571" cy="392909"/>
            </a:xfrm>
            <a:prstGeom prst="actionButtonForwardNext">
              <a:avLst/>
            </a:prstGeom>
            <a:solidFill>
              <a:srgbClr val="92D050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5132" name="Text Box 12"/>
          <p:cNvSpPr txBox="1">
            <a:spLocks noChangeArrowheads="1"/>
          </p:cNvSpPr>
          <p:nvPr/>
        </p:nvSpPr>
        <p:spPr bwMode="auto">
          <a:xfrm>
            <a:off x="5343525" y="115331"/>
            <a:ext cx="48958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b="1" dirty="0">
                <a:latin typeface="+mn-ea"/>
              </a:rPr>
              <a:t>模块</a:t>
            </a:r>
            <a:r>
              <a:rPr lang="en-US" altLang="zh-CN" sz="2800" b="1" dirty="0">
                <a:latin typeface="+mn-ea"/>
              </a:rPr>
              <a:t>1 </a:t>
            </a:r>
            <a:r>
              <a:rPr lang="zh-CN" altLang="en-US" sz="2800" b="1" dirty="0" smtClean="0">
                <a:latin typeface="+mn-ea"/>
              </a:rPr>
              <a:t>单</a:t>
            </a:r>
            <a:r>
              <a:rPr lang="zh-CN" altLang="en-US" sz="2800" b="1" dirty="0">
                <a:latin typeface="+mn-ea"/>
              </a:rPr>
              <a:t>片微型计算机</a:t>
            </a:r>
          </a:p>
        </p:txBody>
      </p:sp>
    </p:spTree>
    <p:extLst>
      <p:ext uri="{BB962C8B-B14F-4D97-AF65-F5344CB8AC3E}">
        <p14:creationId xmlns:p14="http://schemas.microsoft.com/office/powerpoint/2010/main" val="645556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/>
          </p:cNvSpPr>
          <p:nvPr>
            <p:ph type="title"/>
          </p:nvPr>
        </p:nvSpPr>
        <p:spPr>
          <a:xfrm flipH="1" flipV="1">
            <a:off x="9048750" y="2024064"/>
            <a:ext cx="446088" cy="46037"/>
          </a:xfrm>
        </p:spPr>
        <p:txBody>
          <a:bodyPr>
            <a:normAutofit fontScale="90000"/>
          </a:bodyPr>
          <a:lstStyle/>
          <a:p>
            <a:pPr eaLnBrk="1" hangingPunct="1"/>
            <a:endParaRPr lang="zh-CN" altLang="en-US" sz="4000" dirty="0"/>
          </a:p>
        </p:txBody>
      </p:sp>
      <p:sp>
        <p:nvSpPr>
          <p:cNvPr id="10243" name="Rectangle 3"/>
          <p:cNvSpPr>
            <a:spLocks noGrp="1"/>
          </p:cNvSpPr>
          <p:nvPr>
            <p:ph type="body" idx="1"/>
          </p:nvPr>
        </p:nvSpPr>
        <p:spPr>
          <a:xfrm>
            <a:off x="1873250" y="1628776"/>
            <a:ext cx="8229600" cy="482441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altLang="zh-CN" b="1" dirty="0"/>
              <a:t>1.1.1</a:t>
            </a:r>
            <a:r>
              <a:rPr lang="zh-CN" altLang="en-US" b="1" dirty="0"/>
              <a:t>任务</a:t>
            </a:r>
            <a:r>
              <a:rPr lang="en-US" altLang="zh-CN" b="1" dirty="0"/>
              <a:t>1-1</a:t>
            </a:r>
            <a:r>
              <a:rPr lang="zh-CN" altLang="en-US" b="1" dirty="0"/>
              <a:t>：认识单片机</a:t>
            </a:r>
          </a:p>
          <a:p>
            <a:pPr marL="0" indent="0">
              <a:buNone/>
            </a:pPr>
            <a:r>
              <a:rPr lang="en-US" altLang="zh-CN" b="1" dirty="0"/>
              <a:t>1.</a:t>
            </a:r>
            <a:r>
              <a:rPr lang="zh-CN" altLang="en-US" b="1" dirty="0"/>
              <a:t>任务要求</a:t>
            </a:r>
            <a:endParaRPr lang="zh-CN" altLang="en-US" dirty="0"/>
          </a:p>
          <a:p>
            <a:pPr marL="0" indent="0">
              <a:buNone/>
            </a:pPr>
            <a:r>
              <a:rPr lang="zh-CN" altLang="en-US" dirty="0"/>
              <a:t>      （</a:t>
            </a:r>
            <a:r>
              <a:rPr lang="en-US" altLang="zh-CN" dirty="0"/>
              <a:t>1</a:t>
            </a:r>
            <a:r>
              <a:rPr lang="zh-CN" altLang="en-US" dirty="0"/>
              <a:t>）了解微型计算机组成；</a:t>
            </a:r>
          </a:p>
          <a:p>
            <a:pPr marL="0" indent="0">
              <a:buNone/>
            </a:pPr>
            <a:r>
              <a:rPr lang="zh-CN" altLang="en-US" dirty="0"/>
              <a:t>      （</a:t>
            </a:r>
            <a:r>
              <a:rPr lang="en-US" altLang="zh-CN" dirty="0"/>
              <a:t>2</a:t>
            </a:r>
            <a:r>
              <a:rPr lang="zh-CN" altLang="en-US" dirty="0"/>
              <a:t>）了解单片机。</a:t>
            </a:r>
            <a:endParaRPr lang="zh-CN" altLang="en-US" b="1" dirty="0"/>
          </a:p>
          <a:p>
            <a:pPr marL="0" indent="0">
              <a:buNone/>
            </a:pPr>
            <a:r>
              <a:rPr lang="en-US" altLang="zh-CN" b="1" dirty="0"/>
              <a:t>2.</a:t>
            </a:r>
            <a:r>
              <a:rPr lang="zh-CN" altLang="en-US" b="1" dirty="0"/>
              <a:t>任务描述</a:t>
            </a:r>
            <a:endParaRPr lang="zh-CN" altLang="en-US" dirty="0"/>
          </a:p>
          <a:p>
            <a:pPr marL="0" indent="0">
              <a:buNone/>
            </a:pPr>
            <a:r>
              <a:rPr lang="zh-CN" altLang="en-US" dirty="0"/>
              <a:t>     （</a:t>
            </a:r>
            <a:r>
              <a:rPr lang="en-US" altLang="zh-CN" dirty="0"/>
              <a:t>1</a:t>
            </a:r>
            <a:r>
              <a:rPr lang="zh-CN" altLang="en-US" dirty="0"/>
              <a:t>）微型计算机</a:t>
            </a:r>
          </a:p>
          <a:p>
            <a:pPr marL="0" indent="0">
              <a:buNone/>
            </a:pPr>
            <a:r>
              <a:rPr lang="zh-CN" altLang="en-US" dirty="0"/>
              <a:t>        将</a:t>
            </a:r>
            <a:r>
              <a:rPr lang="en-US" altLang="zh-CN" dirty="0"/>
              <a:t>CPU</a:t>
            </a:r>
            <a:r>
              <a:rPr lang="zh-CN" altLang="en-US" dirty="0"/>
              <a:t>、存储器（</a:t>
            </a:r>
            <a:r>
              <a:rPr lang="en-US" altLang="zh-CN" dirty="0"/>
              <a:t>RAM</a:t>
            </a:r>
            <a:r>
              <a:rPr lang="zh-CN" altLang="en-US" dirty="0"/>
              <a:t>、</a:t>
            </a:r>
            <a:r>
              <a:rPr lang="en-US" altLang="zh-CN" dirty="0"/>
              <a:t>ROM</a:t>
            </a:r>
            <a:r>
              <a:rPr lang="zh-CN" altLang="en-US" dirty="0"/>
              <a:t>）、</a:t>
            </a:r>
            <a:r>
              <a:rPr lang="en-US" altLang="zh-CN" dirty="0"/>
              <a:t>I/O</a:t>
            </a:r>
            <a:r>
              <a:rPr lang="zh-CN" altLang="en-US" dirty="0"/>
              <a:t>接口和总线（</a:t>
            </a:r>
            <a:r>
              <a:rPr lang="en-US" altLang="zh-CN" dirty="0"/>
              <a:t>BUS</a:t>
            </a:r>
            <a:r>
              <a:rPr lang="zh-CN" altLang="en-US" dirty="0"/>
              <a:t>）接口等组装在一块主板（即微机主板）上，配上电源、软</a:t>
            </a:r>
            <a:r>
              <a:rPr lang="en-US" altLang="zh-CN" dirty="0"/>
              <a:t>/</a:t>
            </a:r>
            <a:r>
              <a:rPr lang="zh-CN" altLang="en-US" dirty="0"/>
              <a:t>硬盘驱动器和光驱，再配上系统软件，就构成了一台微型计算机系统。微型计算机硬件组成如图</a:t>
            </a:r>
            <a:r>
              <a:rPr lang="en-US" altLang="zh-CN" dirty="0"/>
              <a:t>1-1</a:t>
            </a:r>
            <a:r>
              <a:rPr lang="zh-CN" altLang="en-US" dirty="0"/>
              <a:t>所示。</a:t>
            </a:r>
          </a:p>
        </p:txBody>
      </p:sp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5064940" y="181234"/>
            <a:ext cx="4608512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 dirty="0"/>
              <a:t>模块</a:t>
            </a:r>
            <a:r>
              <a:rPr lang="en-US" altLang="zh-CN" sz="2800" b="1" dirty="0"/>
              <a:t>1  </a:t>
            </a:r>
            <a:r>
              <a:rPr lang="zh-CN" altLang="en-US" sz="2800" b="1" dirty="0" smtClean="0"/>
              <a:t>单</a:t>
            </a:r>
            <a:r>
              <a:rPr lang="zh-CN" altLang="en-US" sz="2800" b="1" dirty="0"/>
              <a:t>片微型计算机</a:t>
            </a:r>
          </a:p>
        </p:txBody>
      </p:sp>
    </p:spTree>
    <p:extLst>
      <p:ext uri="{BB962C8B-B14F-4D97-AF65-F5344CB8AC3E}">
        <p14:creationId xmlns:p14="http://schemas.microsoft.com/office/powerpoint/2010/main" val="1320985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标题 1"/>
          <p:cNvSpPr>
            <a:spLocks noGrp="1"/>
          </p:cNvSpPr>
          <p:nvPr>
            <p:ph type="title"/>
          </p:nvPr>
        </p:nvSpPr>
        <p:spPr>
          <a:xfrm>
            <a:off x="4556726" y="100399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zh-CN" sz="2800" b="1" dirty="0"/>
              <a:t>1.1.1</a:t>
            </a:r>
            <a:r>
              <a:rPr lang="zh-CN" altLang="en-US" sz="2800" b="1" dirty="0"/>
              <a:t>任务</a:t>
            </a:r>
            <a:r>
              <a:rPr lang="en-US" altLang="zh-CN" sz="2800" b="1" dirty="0"/>
              <a:t>1-1</a:t>
            </a:r>
            <a:r>
              <a:rPr lang="zh-CN" altLang="en-US" sz="2800" b="1" dirty="0"/>
              <a:t>：认识单片机</a:t>
            </a:r>
            <a:br>
              <a:rPr lang="zh-CN" altLang="en-US" sz="2800" b="1" dirty="0"/>
            </a:br>
            <a:endParaRPr lang="zh-CN" altLang="en-US" sz="2800" dirty="0"/>
          </a:p>
        </p:txBody>
      </p:sp>
      <p:pic>
        <p:nvPicPr>
          <p:cNvPr id="4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81200" y="1916114"/>
            <a:ext cx="7931150" cy="4249737"/>
          </a:xfrm>
          <a:noFill/>
        </p:spPr>
      </p:pic>
      <p:sp>
        <p:nvSpPr>
          <p:cNvPr id="11268" name="Text Box 6"/>
          <p:cNvSpPr txBox="1">
            <a:spLocks noChangeArrowheads="1"/>
          </p:cNvSpPr>
          <p:nvPr/>
        </p:nvSpPr>
        <p:spPr bwMode="auto">
          <a:xfrm>
            <a:off x="3502026" y="5802314"/>
            <a:ext cx="2500313" cy="522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/>
              <a:t>图</a:t>
            </a:r>
            <a:r>
              <a:rPr lang="en-US" altLang="zh-CN" sz="2800"/>
              <a:t>1-1</a:t>
            </a:r>
            <a:r>
              <a:rPr lang="zh-CN" altLang="en-US" sz="2800"/>
              <a:t>微机主板</a:t>
            </a:r>
          </a:p>
        </p:txBody>
      </p:sp>
    </p:spTree>
    <p:extLst>
      <p:ext uri="{BB962C8B-B14F-4D97-AF65-F5344CB8AC3E}">
        <p14:creationId xmlns:p14="http://schemas.microsoft.com/office/powerpoint/2010/main" val="535769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5"/>
          <p:cNvSpPr txBox="1">
            <a:spLocks noChangeArrowheads="1"/>
          </p:cNvSpPr>
          <p:nvPr/>
        </p:nvSpPr>
        <p:spPr bwMode="auto">
          <a:xfrm>
            <a:off x="4583114" y="0"/>
            <a:ext cx="4751387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 b="1"/>
              <a:t>1.1.1</a:t>
            </a:r>
            <a:r>
              <a:rPr lang="zh-CN" altLang="en-US" sz="2800" b="1"/>
              <a:t>任务</a:t>
            </a:r>
            <a:r>
              <a:rPr lang="en-US" altLang="zh-CN" sz="2800" b="1"/>
              <a:t>1-1</a:t>
            </a:r>
            <a:r>
              <a:rPr lang="zh-CN" altLang="en-US" sz="2800" b="1"/>
              <a:t>：认识单片机</a:t>
            </a:r>
            <a:br>
              <a:rPr lang="zh-CN" altLang="en-US" sz="2800" b="1"/>
            </a:br>
            <a:endParaRPr lang="zh-CN" altLang="en-US" sz="2800" b="1"/>
          </a:p>
        </p:txBody>
      </p:sp>
      <p:sp>
        <p:nvSpPr>
          <p:cNvPr id="145416" name="Text Box 8"/>
          <p:cNvSpPr txBox="1">
            <a:spLocks noChangeArrowheads="1"/>
          </p:cNvSpPr>
          <p:nvPr/>
        </p:nvSpPr>
        <p:spPr bwMode="auto">
          <a:xfrm>
            <a:off x="1992313" y="1557338"/>
            <a:ext cx="8026400" cy="2246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 dirty="0">
                <a:latin typeface="+mn-ea"/>
              </a:rPr>
              <a:t>  （</a:t>
            </a:r>
            <a:r>
              <a:rPr lang="en-US" altLang="zh-CN" sz="2800" dirty="0">
                <a:latin typeface="+mn-ea"/>
              </a:rPr>
              <a:t>2</a:t>
            </a:r>
            <a:r>
              <a:rPr lang="zh-CN" altLang="en-US" sz="2800" dirty="0">
                <a:latin typeface="+mn-ea"/>
              </a:rPr>
              <a:t>）单片机</a:t>
            </a:r>
          </a:p>
          <a:p>
            <a:pPr>
              <a:defRPr/>
            </a:pPr>
            <a:r>
              <a:rPr lang="zh-CN" altLang="en-US" sz="2800" dirty="0">
                <a:latin typeface="+mn-ea"/>
              </a:rPr>
              <a:t>   单片机是在一片大规模集成电路芯片上集成</a:t>
            </a:r>
            <a:r>
              <a:rPr lang="en-US" altLang="zh-CN" sz="2800" dirty="0">
                <a:latin typeface="+mn-ea"/>
              </a:rPr>
              <a:t>CPU</a:t>
            </a:r>
            <a:r>
              <a:rPr lang="zh-CN" altLang="en-US" sz="2800" dirty="0">
                <a:latin typeface="+mn-ea"/>
              </a:rPr>
              <a:t>、存储器（</a:t>
            </a:r>
            <a:r>
              <a:rPr lang="en-US" altLang="zh-CN" sz="2800" dirty="0">
                <a:latin typeface="+mn-ea"/>
              </a:rPr>
              <a:t>RAM</a:t>
            </a:r>
            <a:r>
              <a:rPr lang="zh-CN" altLang="en-US" sz="2800" dirty="0">
                <a:latin typeface="+mn-ea"/>
              </a:rPr>
              <a:t>、</a:t>
            </a:r>
            <a:r>
              <a:rPr lang="en-US" altLang="zh-CN" sz="2800" dirty="0">
                <a:latin typeface="+mn-ea"/>
              </a:rPr>
              <a:t>ROM</a:t>
            </a:r>
            <a:r>
              <a:rPr lang="zh-CN" altLang="en-US" sz="2800" dirty="0">
                <a:latin typeface="+mn-ea"/>
              </a:rPr>
              <a:t>）、</a:t>
            </a:r>
            <a:r>
              <a:rPr lang="en-US" altLang="zh-CN" sz="2800" dirty="0">
                <a:latin typeface="+mn-ea"/>
              </a:rPr>
              <a:t>I/O</a:t>
            </a:r>
            <a:r>
              <a:rPr lang="zh-CN" altLang="en-US" sz="2800" dirty="0">
                <a:latin typeface="+mn-ea"/>
              </a:rPr>
              <a:t>接口电路。单片机外型如图</a:t>
            </a:r>
            <a:r>
              <a:rPr lang="en-US" altLang="zh-CN" sz="2800" dirty="0">
                <a:latin typeface="+mn-ea"/>
              </a:rPr>
              <a:t>1-2</a:t>
            </a:r>
            <a:r>
              <a:rPr lang="zh-CN" altLang="en-US" sz="2800" dirty="0">
                <a:latin typeface="+mn-ea"/>
              </a:rPr>
              <a:t>所示。 </a:t>
            </a:r>
            <a:endParaRPr lang="en-US" altLang="zh-CN" sz="2800" dirty="0">
              <a:latin typeface="+mn-ea"/>
            </a:endParaRPr>
          </a:p>
          <a:p>
            <a:pPr>
              <a:defRPr/>
            </a:pPr>
            <a:r>
              <a:rPr lang="zh-CN" altLang="en-US" sz="2800" dirty="0">
                <a:latin typeface="+mn-ea"/>
              </a:rPr>
              <a:t>    </a:t>
            </a:r>
          </a:p>
        </p:txBody>
      </p:sp>
      <p:pic>
        <p:nvPicPr>
          <p:cNvPr id="12292" name="Picture 10" descr="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2313" y="3409950"/>
            <a:ext cx="7848600" cy="280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3" name="Text Box 12"/>
          <p:cNvSpPr txBox="1">
            <a:spLocks noChangeArrowheads="1"/>
          </p:cNvSpPr>
          <p:nvPr/>
        </p:nvSpPr>
        <p:spPr bwMode="auto">
          <a:xfrm>
            <a:off x="2151064" y="5962651"/>
            <a:ext cx="4435475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/>
              <a:t>图</a:t>
            </a:r>
            <a:r>
              <a:rPr lang="en-US" altLang="zh-CN" sz="2800"/>
              <a:t>1-2  AT89C5X</a:t>
            </a:r>
            <a:r>
              <a:rPr lang="zh-CN" altLang="en-US" sz="2800"/>
              <a:t>单片机</a:t>
            </a:r>
          </a:p>
        </p:txBody>
      </p:sp>
    </p:spTree>
    <p:extLst>
      <p:ext uri="{BB962C8B-B14F-4D97-AF65-F5344CB8AC3E}">
        <p14:creationId xmlns:p14="http://schemas.microsoft.com/office/powerpoint/2010/main" val="822266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4"/>
          <p:cNvSpPr txBox="1">
            <a:spLocks noChangeArrowheads="1"/>
          </p:cNvSpPr>
          <p:nvPr/>
        </p:nvSpPr>
        <p:spPr bwMode="auto">
          <a:xfrm>
            <a:off x="4656139" y="1"/>
            <a:ext cx="4751387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 b="1"/>
              <a:t>1.1.2</a:t>
            </a:r>
            <a:r>
              <a:rPr lang="zh-CN" altLang="en-US" sz="2800" b="1"/>
              <a:t>任务</a:t>
            </a:r>
            <a:r>
              <a:rPr lang="en-US" altLang="zh-CN" sz="2800" b="1"/>
              <a:t>1-2</a:t>
            </a:r>
            <a:r>
              <a:rPr lang="zh-CN" altLang="en-US" sz="2800" b="1"/>
              <a:t>：相关知识</a:t>
            </a:r>
          </a:p>
        </p:txBody>
      </p:sp>
      <p:sp>
        <p:nvSpPr>
          <p:cNvPr id="146437" name="Text Box 5"/>
          <p:cNvSpPr txBox="1">
            <a:spLocks noChangeArrowheads="1"/>
          </p:cNvSpPr>
          <p:nvPr/>
        </p:nvSpPr>
        <p:spPr bwMode="auto">
          <a:xfrm>
            <a:off x="1992314" y="1751014"/>
            <a:ext cx="8207375" cy="3540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/>
              <a:t> </a:t>
            </a:r>
            <a:r>
              <a:rPr lang="en-US" altLang="zh-CN" sz="2800" b="1"/>
              <a:t>1.1.2</a:t>
            </a:r>
            <a:r>
              <a:rPr lang="zh-CN" altLang="en-US" sz="2800" b="1"/>
              <a:t>任务</a:t>
            </a:r>
            <a:r>
              <a:rPr lang="en-US" altLang="zh-CN" sz="2800" b="1"/>
              <a:t>1-2</a:t>
            </a:r>
            <a:r>
              <a:rPr lang="zh-CN" altLang="en-US" sz="2800" b="1"/>
              <a:t>：相关知识</a:t>
            </a:r>
          </a:p>
          <a:p>
            <a:r>
              <a:rPr lang="en-US" altLang="zh-CN" sz="2800" b="1"/>
              <a:t>      1.</a:t>
            </a:r>
            <a:r>
              <a:rPr lang="zh-CN" altLang="en-US" sz="2800" b="1"/>
              <a:t>单片机内部结构及单片机应用系统组成</a:t>
            </a:r>
            <a:endParaRPr lang="zh-CN" altLang="en-US" sz="2800"/>
          </a:p>
          <a:p>
            <a:r>
              <a:rPr lang="zh-CN" altLang="en-US" sz="2800"/>
              <a:t>    （</a:t>
            </a:r>
            <a:r>
              <a:rPr lang="en-US" altLang="zh-CN" sz="2800"/>
              <a:t>1</a:t>
            </a:r>
            <a:r>
              <a:rPr lang="zh-CN" altLang="en-US" sz="2800"/>
              <a:t>）单片机内部结构</a:t>
            </a:r>
          </a:p>
          <a:p>
            <a:r>
              <a:rPr lang="zh-CN" altLang="en-US" sz="2800"/>
              <a:t>      单片机内部结构示意图如图</a:t>
            </a:r>
            <a:r>
              <a:rPr lang="en-US" altLang="zh-CN" sz="2800"/>
              <a:t>1-3</a:t>
            </a:r>
            <a:r>
              <a:rPr lang="zh-CN" altLang="en-US" sz="2800"/>
              <a:t>（</a:t>
            </a:r>
            <a:r>
              <a:rPr lang="en-US" altLang="zh-CN" sz="2800"/>
              <a:t>a</a:t>
            </a:r>
            <a:r>
              <a:rPr lang="zh-CN" altLang="en-US" sz="2800"/>
              <a:t>）、（</a:t>
            </a:r>
            <a:r>
              <a:rPr lang="en-US" altLang="zh-CN" sz="2800"/>
              <a:t>b</a:t>
            </a:r>
            <a:r>
              <a:rPr lang="zh-CN" altLang="en-US" sz="2800"/>
              <a:t>）所示，它由微处理器</a:t>
            </a:r>
            <a:r>
              <a:rPr lang="en-US" altLang="zh-CN" sz="2800"/>
              <a:t>CPU</a:t>
            </a:r>
            <a:r>
              <a:rPr lang="zh-CN" altLang="en-US" sz="2800"/>
              <a:t>、随机存取存储器</a:t>
            </a:r>
            <a:r>
              <a:rPr lang="en-US" altLang="zh-CN" sz="2800"/>
              <a:t>RAM</a:t>
            </a:r>
            <a:r>
              <a:rPr lang="zh-CN" altLang="en-US" sz="2800"/>
              <a:t>、只读存储器</a:t>
            </a:r>
            <a:r>
              <a:rPr lang="en-US" altLang="zh-CN" sz="2800"/>
              <a:t>ROM</a:t>
            </a:r>
            <a:r>
              <a:rPr lang="zh-CN" altLang="en-US" sz="2800"/>
              <a:t>、</a:t>
            </a:r>
            <a:r>
              <a:rPr lang="en-US" altLang="zh-CN" sz="2800"/>
              <a:t>I/O</a:t>
            </a:r>
            <a:r>
              <a:rPr lang="zh-CN" altLang="en-US" sz="2800"/>
              <a:t>接口电路、定时器</a:t>
            </a:r>
            <a:r>
              <a:rPr lang="en-US" altLang="zh-CN" sz="2800"/>
              <a:t>/</a:t>
            </a:r>
            <a:r>
              <a:rPr lang="zh-CN" altLang="en-US" sz="2800"/>
              <a:t>计数器和中断系统等部件组成，并把它们制作在一块大规模集成电路芯片上，就构成一个完整的单片机。 </a:t>
            </a:r>
          </a:p>
        </p:txBody>
      </p:sp>
    </p:spTree>
    <p:extLst>
      <p:ext uri="{BB962C8B-B14F-4D97-AF65-F5344CB8AC3E}">
        <p14:creationId xmlns:p14="http://schemas.microsoft.com/office/powerpoint/2010/main" val="2746048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46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643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92338" y="1562100"/>
            <a:ext cx="7129462" cy="4103688"/>
          </a:xfrm>
        </p:spPr>
      </p:pic>
      <p:sp>
        <p:nvSpPr>
          <p:cNvPr id="14339" name="Rectangle 9"/>
          <p:cNvSpPr>
            <a:spLocks noChangeArrowheads="1"/>
          </p:cNvSpPr>
          <p:nvPr/>
        </p:nvSpPr>
        <p:spPr bwMode="auto">
          <a:xfrm>
            <a:off x="2855913" y="1773238"/>
            <a:ext cx="24878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>
                <a:solidFill>
                  <a:srgbClr val="FF0000"/>
                </a:solidFill>
              </a:rPr>
              <a:t> </a:t>
            </a:r>
            <a:endParaRPr lang="en-US" altLang="zh-CN"/>
          </a:p>
        </p:txBody>
      </p:sp>
      <p:sp>
        <p:nvSpPr>
          <p:cNvPr id="2" name="矩形 1"/>
          <p:cNvSpPr/>
          <p:nvPr/>
        </p:nvSpPr>
        <p:spPr>
          <a:xfrm>
            <a:off x="4800601" y="0"/>
            <a:ext cx="41585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800" b="1" dirty="0">
                <a:latin typeface="+mn-ea"/>
              </a:rPr>
              <a:t>1.1.2</a:t>
            </a:r>
            <a:r>
              <a:rPr lang="zh-CN" altLang="en-US" sz="2800" b="1" dirty="0">
                <a:latin typeface="+mn-ea"/>
              </a:rPr>
              <a:t>任务</a:t>
            </a:r>
            <a:r>
              <a:rPr lang="en-US" altLang="zh-CN" sz="2800" b="1" dirty="0">
                <a:latin typeface="+mn-ea"/>
              </a:rPr>
              <a:t>1-2</a:t>
            </a:r>
            <a:r>
              <a:rPr lang="zh-CN" altLang="en-US" sz="2800" b="1" dirty="0">
                <a:latin typeface="+mn-ea"/>
              </a:rPr>
              <a:t>：相关知识</a:t>
            </a:r>
          </a:p>
        </p:txBody>
      </p:sp>
      <p:sp>
        <p:nvSpPr>
          <p:cNvPr id="14341" name="矩形 2"/>
          <p:cNvSpPr>
            <a:spLocks noChangeArrowheads="1"/>
          </p:cNvSpPr>
          <p:nvPr/>
        </p:nvSpPr>
        <p:spPr bwMode="auto">
          <a:xfrm>
            <a:off x="2640013" y="5805489"/>
            <a:ext cx="557371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/>
              <a:t>图</a:t>
            </a:r>
            <a:r>
              <a:rPr lang="en-US" altLang="zh-CN" sz="2800"/>
              <a:t>1-3</a:t>
            </a:r>
            <a:r>
              <a:rPr lang="zh-CN" altLang="en-US" sz="2800"/>
              <a:t>（</a:t>
            </a:r>
            <a:r>
              <a:rPr lang="en-US" altLang="zh-CN" sz="2800"/>
              <a:t>a</a:t>
            </a:r>
            <a:r>
              <a:rPr lang="zh-CN" altLang="en-US" sz="2800"/>
              <a:t>）单片机内部结构示意图</a:t>
            </a:r>
          </a:p>
        </p:txBody>
      </p:sp>
    </p:spTree>
    <p:extLst>
      <p:ext uri="{BB962C8B-B14F-4D97-AF65-F5344CB8AC3E}">
        <p14:creationId xmlns:p14="http://schemas.microsoft.com/office/powerpoint/2010/main" val="4079501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927350" y="0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en-US" altLang="zh-CN" sz="2800" b="1" dirty="0">
                <a:latin typeface="+mn-ea"/>
                <a:ea typeface="+mn-ea"/>
              </a:rPr>
              <a:t>1.1.2</a:t>
            </a:r>
            <a:r>
              <a:rPr lang="zh-CN" altLang="en-US" sz="2800" b="1" dirty="0">
                <a:latin typeface="+mn-ea"/>
                <a:ea typeface="+mn-ea"/>
              </a:rPr>
              <a:t>任务</a:t>
            </a:r>
            <a:r>
              <a:rPr lang="en-US" altLang="zh-CN" sz="2800" b="1" dirty="0">
                <a:latin typeface="+mn-ea"/>
                <a:ea typeface="+mn-ea"/>
              </a:rPr>
              <a:t>1-2</a:t>
            </a:r>
            <a:r>
              <a:rPr lang="zh-CN" altLang="en-US" sz="2800" b="1" dirty="0">
                <a:latin typeface="+mn-ea"/>
                <a:ea typeface="+mn-ea"/>
              </a:rPr>
              <a:t>：相关知识</a:t>
            </a:r>
            <a:br>
              <a:rPr lang="zh-CN" altLang="en-US" sz="2800" b="1" dirty="0">
                <a:latin typeface="+mn-ea"/>
                <a:ea typeface="+mn-ea"/>
              </a:rPr>
            </a:br>
            <a:endParaRPr lang="zh-CN" altLang="en-US" sz="2800" dirty="0">
              <a:latin typeface="+mn-ea"/>
              <a:ea typeface="+mn-ea"/>
            </a:endParaRPr>
          </a:p>
        </p:txBody>
      </p:sp>
      <p:pic>
        <p:nvPicPr>
          <p:cNvPr id="4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08214" y="1700213"/>
            <a:ext cx="6840537" cy="3816350"/>
          </a:xfrm>
          <a:noFill/>
        </p:spPr>
      </p:pic>
      <p:sp>
        <p:nvSpPr>
          <p:cNvPr id="15364" name="Text Box 7"/>
          <p:cNvSpPr txBox="1">
            <a:spLocks noChangeArrowheads="1"/>
          </p:cNvSpPr>
          <p:nvPr/>
        </p:nvSpPr>
        <p:spPr bwMode="auto">
          <a:xfrm>
            <a:off x="2927351" y="5761039"/>
            <a:ext cx="5573713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/>
              <a:t>图</a:t>
            </a:r>
            <a:r>
              <a:rPr lang="en-US" altLang="zh-CN" sz="2800"/>
              <a:t>1-3</a:t>
            </a:r>
            <a:r>
              <a:rPr lang="zh-CN" altLang="en-US" sz="2800"/>
              <a:t>（</a:t>
            </a:r>
            <a:r>
              <a:rPr lang="en-US" altLang="zh-CN" sz="2800"/>
              <a:t>b</a:t>
            </a:r>
            <a:r>
              <a:rPr lang="zh-CN" altLang="en-US" sz="2800"/>
              <a:t>）单片机内部结构示意图</a:t>
            </a:r>
          </a:p>
        </p:txBody>
      </p:sp>
    </p:spTree>
    <p:extLst>
      <p:ext uri="{BB962C8B-B14F-4D97-AF65-F5344CB8AC3E}">
        <p14:creationId xmlns:p14="http://schemas.microsoft.com/office/powerpoint/2010/main" val="1960689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Group 4"/>
          <p:cNvGrpSpPr>
            <a:grpSpLocks/>
          </p:cNvGrpSpPr>
          <p:nvPr/>
        </p:nvGrpSpPr>
        <p:grpSpPr bwMode="auto">
          <a:xfrm>
            <a:off x="2197100" y="1897064"/>
            <a:ext cx="7708900" cy="4135203"/>
            <a:chOff x="720" y="864"/>
            <a:chExt cx="4560" cy="3002"/>
          </a:xfrm>
        </p:grpSpPr>
        <p:sp>
          <p:nvSpPr>
            <p:cNvPr id="16391" name="Text Box 5"/>
            <p:cNvSpPr txBox="1">
              <a:spLocks noChangeArrowheads="1"/>
            </p:cNvSpPr>
            <p:nvPr/>
          </p:nvSpPr>
          <p:spPr bwMode="auto">
            <a:xfrm>
              <a:off x="720" y="864"/>
              <a:ext cx="4560" cy="3002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333399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lIns="126000" tIns="1080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50000"/>
                </a:spcBef>
              </a:pPr>
              <a:endParaRPr kumimoji="1" lang="zh-CN" altLang="en-US" sz="28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  <a:p>
              <a:pPr algn="ctr">
                <a:spcBef>
                  <a:spcPct val="50000"/>
                </a:spcBef>
              </a:pPr>
              <a:endParaRPr kumimoji="1" lang="zh-CN" altLang="en-US" sz="28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  <a:p>
              <a:pPr algn="ctr">
                <a:spcBef>
                  <a:spcPct val="50000"/>
                </a:spcBef>
              </a:pPr>
              <a:endParaRPr kumimoji="1" lang="zh-CN" altLang="en-US" sz="28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  <a:p>
              <a:pPr algn="ctr">
                <a:spcBef>
                  <a:spcPct val="50000"/>
                </a:spcBef>
              </a:pPr>
              <a:endParaRPr kumimoji="1" lang="zh-CN" altLang="en-US" sz="28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  <a:p>
              <a:pPr algn="ctr">
                <a:spcBef>
                  <a:spcPct val="50000"/>
                </a:spcBef>
              </a:pPr>
              <a:endParaRPr kumimoji="1" lang="zh-CN" altLang="en-US" sz="28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  <a:p>
              <a:pPr algn="ctr">
                <a:spcBef>
                  <a:spcPct val="50000"/>
                </a:spcBef>
              </a:pPr>
              <a:endParaRPr kumimoji="1" lang="zh-CN" altLang="en-US" sz="28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  <a:p>
              <a:pPr algn="ctr">
                <a:spcBef>
                  <a:spcPct val="50000"/>
                </a:spcBef>
              </a:pPr>
              <a:endParaRPr kumimoji="1" lang="zh-CN" altLang="en-US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6392" name="Text Box 6"/>
            <p:cNvSpPr txBox="1">
              <a:spLocks noChangeArrowheads="1"/>
            </p:cNvSpPr>
            <p:nvPr/>
          </p:nvSpPr>
          <p:spPr bwMode="auto">
            <a:xfrm>
              <a:off x="2453" y="1334"/>
              <a:ext cx="453" cy="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76200" cmpd="tri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just"/>
              <a:r>
                <a:rPr lang="en-US" altLang="zh-CN" sz="1200">
                  <a:solidFill>
                    <a:srgbClr val="000000"/>
                  </a:solidFill>
                  <a:latin typeface="Times New Roman" panose="02020603050405020304" pitchFamily="18" charset="0"/>
                </a:rPr>
                <a:t>CPU</a:t>
              </a:r>
            </a:p>
          </p:txBody>
        </p:sp>
        <p:sp>
          <p:nvSpPr>
            <p:cNvPr id="16393" name="Text Box 7"/>
            <p:cNvSpPr txBox="1">
              <a:spLocks noChangeArrowheads="1"/>
            </p:cNvSpPr>
            <p:nvPr/>
          </p:nvSpPr>
          <p:spPr bwMode="auto">
            <a:xfrm>
              <a:off x="958" y="1491"/>
              <a:ext cx="303" cy="1084"/>
            </a:xfrm>
            <a:prstGeom prst="rect">
              <a:avLst/>
            </a:prstGeom>
            <a:solidFill>
              <a:srgbClr val="CCFFCC"/>
            </a:solidFill>
            <a:ln w="76200" cmpd="tri">
              <a:solidFill>
                <a:srgbClr val="000000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808080"/>
              </a:outerShdw>
            </a:effectLst>
          </p:spPr>
          <p:txBody>
            <a:bodyPr lIns="0" tIns="3600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zh-CN" altLang="en-US" sz="1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  <a:p>
              <a:pPr algn="ctr"/>
              <a:r>
                <a:rPr lang="zh-CN" altLang="en-US" sz="1400" b="1">
                  <a:solidFill>
                    <a:srgbClr val="000000"/>
                  </a:solidFill>
                  <a:latin typeface="Times New Roman" panose="02020603050405020304" pitchFamily="18" charset="0"/>
                </a:rPr>
                <a:t>输</a:t>
              </a:r>
            </a:p>
            <a:p>
              <a:pPr algn="ctr"/>
              <a:r>
                <a:rPr lang="zh-CN" altLang="en-US" sz="1400" b="1">
                  <a:solidFill>
                    <a:srgbClr val="000000"/>
                  </a:solidFill>
                  <a:latin typeface="Times New Roman" panose="02020603050405020304" pitchFamily="18" charset="0"/>
                </a:rPr>
                <a:t>入</a:t>
              </a:r>
            </a:p>
            <a:p>
              <a:pPr algn="ctr"/>
              <a:r>
                <a:rPr lang="zh-CN" altLang="en-US" sz="1400" b="1">
                  <a:solidFill>
                    <a:srgbClr val="000000"/>
                  </a:solidFill>
                  <a:latin typeface="Times New Roman" panose="02020603050405020304" pitchFamily="18" charset="0"/>
                </a:rPr>
                <a:t>设</a:t>
              </a:r>
            </a:p>
            <a:p>
              <a:pPr algn="ctr"/>
              <a:r>
                <a:rPr lang="zh-CN" altLang="en-US" sz="1400" b="1">
                  <a:solidFill>
                    <a:srgbClr val="000000"/>
                  </a:solidFill>
                  <a:latin typeface="Times New Roman" panose="02020603050405020304" pitchFamily="18" charset="0"/>
                </a:rPr>
                <a:t>备</a:t>
              </a:r>
            </a:p>
          </p:txBody>
        </p:sp>
        <p:sp>
          <p:nvSpPr>
            <p:cNvPr id="16394" name="AutoShape 8"/>
            <p:cNvSpPr>
              <a:spLocks noChangeArrowheads="1"/>
            </p:cNvSpPr>
            <p:nvPr/>
          </p:nvSpPr>
          <p:spPr bwMode="auto">
            <a:xfrm>
              <a:off x="1261" y="1991"/>
              <a:ext cx="227" cy="167"/>
            </a:xfrm>
            <a:prstGeom prst="leftRightArrow">
              <a:avLst>
                <a:gd name="adj1" fmla="val 50000"/>
                <a:gd name="adj2" fmla="val 27186"/>
              </a:avLst>
            </a:prstGeom>
            <a:solidFill>
              <a:srgbClr val="FFFFFF"/>
            </a:solidFill>
            <a:ln w="76200" cmpd="tri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395" name="Text Box 9"/>
            <p:cNvSpPr txBox="1">
              <a:spLocks noChangeArrowheads="1"/>
            </p:cNvSpPr>
            <p:nvPr/>
          </p:nvSpPr>
          <p:spPr bwMode="auto">
            <a:xfrm>
              <a:off x="4058" y="1491"/>
              <a:ext cx="303" cy="1084"/>
            </a:xfrm>
            <a:prstGeom prst="rect">
              <a:avLst/>
            </a:prstGeom>
            <a:solidFill>
              <a:srgbClr val="FFCC99"/>
            </a:solidFill>
            <a:ln w="76200" cmpd="tri">
              <a:solidFill>
                <a:srgbClr val="000000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808080"/>
              </a:outerShdw>
            </a:effectLst>
          </p:spPr>
          <p:txBody>
            <a:bodyPr lIns="0" tIns="3600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zh-CN" altLang="en-US" sz="1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  <a:p>
              <a:pPr algn="ctr"/>
              <a:r>
                <a:rPr lang="zh-CN" altLang="en-US" sz="1400" b="1">
                  <a:solidFill>
                    <a:srgbClr val="000000"/>
                  </a:solidFill>
                  <a:latin typeface="Times New Roman" panose="02020603050405020304" pitchFamily="18" charset="0"/>
                </a:rPr>
                <a:t>输</a:t>
              </a:r>
            </a:p>
            <a:p>
              <a:pPr algn="ctr"/>
              <a:r>
                <a:rPr lang="zh-CN" altLang="en-US" sz="1400" b="1">
                  <a:solidFill>
                    <a:srgbClr val="000000"/>
                  </a:solidFill>
                  <a:latin typeface="Times New Roman" panose="02020603050405020304" pitchFamily="18" charset="0"/>
                </a:rPr>
                <a:t>出</a:t>
              </a:r>
            </a:p>
            <a:p>
              <a:pPr algn="ctr"/>
              <a:r>
                <a:rPr lang="zh-CN" altLang="en-US" sz="1400" b="1">
                  <a:solidFill>
                    <a:srgbClr val="000000"/>
                  </a:solidFill>
                  <a:latin typeface="Times New Roman" panose="02020603050405020304" pitchFamily="18" charset="0"/>
                </a:rPr>
                <a:t>设</a:t>
              </a:r>
            </a:p>
            <a:p>
              <a:pPr algn="ctr"/>
              <a:r>
                <a:rPr lang="zh-CN" altLang="en-US" sz="1400" b="1">
                  <a:solidFill>
                    <a:srgbClr val="000000"/>
                  </a:solidFill>
                  <a:latin typeface="Times New Roman" panose="02020603050405020304" pitchFamily="18" charset="0"/>
                </a:rPr>
                <a:t>备</a:t>
              </a:r>
            </a:p>
          </p:txBody>
        </p:sp>
        <p:sp>
          <p:nvSpPr>
            <p:cNvPr id="16396" name="AutoShape 10"/>
            <p:cNvSpPr>
              <a:spLocks noChangeArrowheads="1"/>
            </p:cNvSpPr>
            <p:nvPr/>
          </p:nvSpPr>
          <p:spPr bwMode="auto">
            <a:xfrm>
              <a:off x="3832" y="1991"/>
              <a:ext cx="226" cy="167"/>
            </a:xfrm>
            <a:prstGeom prst="leftRightArrow">
              <a:avLst>
                <a:gd name="adj1" fmla="val 50000"/>
                <a:gd name="adj2" fmla="val 27066"/>
              </a:avLst>
            </a:prstGeom>
            <a:solidFill>
              <a:srgbClr val="FFFFFF"/>
            </a:solidFill>
            <a:ln w="76200" cmpd="tri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397" name="Rectangle 11"/>
            <p:cNvSpPr>
              <a:spLocks noChangeArrowheads="1"/>
            </p:cNvSpPr>
            <p:nvPr/>
          </p:nvSpPr>
          <p:spPr bwMode="auto">
            <a:xfrm>
              <a:off x="845" y="1324"/>
              <a:ext cx="3629" cy="1668"/>
            </a:xfrm>
            <a:prstGeom prst="rect">
              <a:avLst/>
            </a:prstGeom>
            <a:noFill/>
            <a:ln w="76200" cmpd="tri">
              <a:solidFill>
                <a:srgbClr val="0000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398" name="Text Box 12"/>
            <p:cNvSpPr txBox="1">
              <a:spLocks noChangeArrowheads="1"/>
            </p:cNvSpPr>
            <p:nvPr/>
          </p:nvSpPr>
          <p:spPr bwMode="auto">
            <a:xfrm>
              <a:off x="4862" y="1326"/>
              <a:ext cx="255" cy="1668"/>
            </a:xfrm>
            <a:prstGeom prst="rect">
              <a:avLst/>
            </a:prstGeom>
            <a:solidFill>
              <a:srgbClr val="FFCCFF"/>
            </a:solidFill>
            <a:ln w="76200" cmpd="tri">
              <a:solidFill>
                <a:srgbClr val="0000FF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808080"/>
              </a:outerShdw>
            </a:effectLst>
          </p:spPr>
          <p:txBody>
            <a:bodyPr lIns="0" tIns="3600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zh-CN" altLang="en-US" sz="1400">
                <a:latin typeface="Times New Roman" panose="02020603050405020304" pitchFamily="18" charset="0"/>
              </a:endParaRPr>
            </a:p>
            <a:p>
              <a:pPr algn="ctr"/>
              <a:endParaRPr lang="zh-CN" altLang="en-US" sz="1400">
                <a:solidFill>
                  <a:srgbClr val="0000FF"/>
                </a:solidFill>
                <a:latin typeface="Times New Roman" panose="02020603050405020304" pitchFamily="18" charset="0"/>
              </a:endParaRPr>
            </a:p>
            <a:p>
              <a:pPr algn="ctr"/>
              <a:r>
                <a:rPr lang="zh-CN" altLang="en-US" sz="1400" b="1">
                  <a:solidFill>
                    <a:srgbClr val="0000FF"/>
                  </a:solidFill>
                  <a:latin typeface="Times New Roman" panose="02020603050405020304" pitchFamily="18" charset="0"/>
                </a:rPr>
                <a:t>软</a:t>
              </a:r>
            </a:p>
            <a:p>
              <a:pPr algn="ctr"/>
              <a:endParaRPr lang="zh-CN" altLang="en-US" sz="1400" b="1">
                <a:solidFill>
                  <a:srgbClr val="0000FF"/>
                </a:solidFill>
                <a:latin typeface="Times New Roman" panose="02020603050405020304" pitchFamily="18" charset="0"/>
              </a:endParaRPr>
            </a:p>
            <a:p>
              <a:pPr algn="ctr"/>
              <a:r>
                <a:rPr lang="zh-CN" altLang="en-US" sz="1400" b="1">
                  <a:solidFill>
                    <a:srgbClr val="0000FF"/>
                  </a:solidFill>
                  <a:latin typeface="Times New Roman" panose="02020603050405020304" pitchFamily="18" charset="0"/>
                </a:rPr>
                <a:t>件</a:t>
              </a:r>
            </a:p>
            <a:p>
              <a:pPr algn="ctr"/>
              <a:endParaRPr lang="zh-CN" altLang="en-US" sz="1400" b="1">
                <a:solidFill>
                  <a:srgbClr val="0000FF"/>
                </a:solidFill>
                <a:latin typeface="Times New Roman" panose="02020603050405020304" pitchFamily="18" charset="0"/>
              </a:endParaRPr>
            </a:p>
            <a:p>
              <a:pPr algn="ctr"/>
              <a:r>
                <a:rPr lang="zh-CN" altLang="en-US" sz="1400" b="1">
                  <a:solidFill>
                    <a:srgbClr val="0000FF"/>
                  </a:solidFill>
                  <a:latin typeface="Times New Roman" panose="02020603050405020304" pitchFamily="18" charset="0"/>
                </a:rPr>
                <a:t>系</a:t>
              </a:r>
            </a:p>
            <a:p>
              <a:pPr algn="ctr"/>
              <a:endParaRPr lang="zh-CN" altLang="en-US" sz="1400" b="1">
                <a:solidFill>
                  <a:srgbClr val="0000FF"/>
                </a:solidFill>
                <a:latin typeface="Times New Roman" panose="02020603050405020304" pitchFamily="18" charset="0"/>
              </a:endParaRPr>
            </a:p>
            <a:p>
              <a:pPr algn="ctr"/>
              <a:r>
                <a:rPr lang="zh-CN" altLang="en-US" sz="1400" b="1">
                  <a:solidFill>
                    <a:srgbClr val="0000FF"/>
                  </a:solidFill>
                  <a:latin typeface="Times New Roman" panose="02020603050405020304" pitchFamily="18" charset="0"/>
                </a:rPr>
                <a:t>统</a:t>
              </a:r>
              <a:endParaRPr lang="zh-CN" altLang="en-US" sz="1400" b="1">
                <a:latin typeface="Times New Roman" panose="02020603050405020304" pitchFamily="18" charset="0"/>
              </a:endParaRPr>
            </a:p>
          </p:txBody>
        </p:sp>
        <p:sp>
          <p:nvSpPr>
            <p:cNvPr id="16399" name="Text Box 13"/>
            <p:cNvSpPr txBox="1">
              <a:spLocks noChangeArrowheads="1"/>
            </p:cNvSpPr>
            <p:nvPr/>
          </p:nvSpPr>
          <p:spPr bwMode="auto">
            <a:xfrm>
              <a:off x="4588" y="1908"/>
              <a:ext cx="229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76200" cmpd="tri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just"/>
              <a:r>
                <a:rPr lang="en-US" altLang="zh-CN" sz="1600" b="1">
                  <a:solidFill>
                    <a:srgbClr val="000000"/>
                  </a:solidFill>
                  <a:latin typeface="Times New Roman" panose="02020603050405020304" pitchFamily="18" charset="0"/>
                </a:rPr>
                <a:t>+</a:t>
              </a:r>
            </a:p>
          </p:txBody>
        </p:sp>
        <p:sp>
          <p:nvSpPr>
            <p:cNvPr id="16400" name="AutoShape 14"/>
            <p:cNvSpPr>
              <a:spLocks/>
            </p:cNvSpPr>
            <p:nvPr/>
          </p:nvSpPr>
          <p:spPr bwMode="auto">
            <a:xfrm rot="5400000">
              <a:off x="2903" y="-984"/>
              <a:ext cx="193" cy="4310"/>
            </a:xfrm>
            <a:prstGeom prst="leftBrace">
              <a:avLst>
                <a:gd name="adj1" fmla="val 186097"/>
                <a:gd name="adj2" fmla="val 50000"/>
              </a:avLst>
            </a:prstGeom>
            <a:noFill/>
            <a:ln w="762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3023" name="Text Box 15"/>
            <p:cNvSpPr txBox="1">
              <a:spLocks noChangeArrowheads="1"/>
            </p:cNvSpPr>
            <p:nvPr/>
          </p:nvSpPr>
          <p:spPr bwMode="auto">
            <a:xfrm>
              <a:off x="2433" y="907"/>
              <a:ext cx="1473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76200" cmpd="tri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>
                <a:defRPr/>
              </a:pPr>
              <a:r>
                <a:rPr lang="zh-CN" altLang="en-US" sz="1600" dirty="0">
                  <a:solidFill>
                    <a:srgbClr val="FF33C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ea typeface="黑体" pitchFamily="2" charset="-122"/>
                </a:rPr>
                <a:t>单片机微型微型计算机系统</a:t>
              </a:r>
            </a:p>
          </p:txBody>
        </p:sp>
        <p:sp>
          <p:nvSpPr>
            <p:cNvPr id="16402" name="Text Box 16"/>
            <p:cNvSpPr txBox="1">
              <a:spLocks noChangeArrowheads="1"/>
            </p:cNvSpPr>
            <p:nvPr/>
          </p:nvSpPr>
          <p:spPr bwMode="auto">
            <a:xfrm>
              <a:off x="2157" y="2689"/>
              <a:ext cx="999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76200" cmpd="tri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just"/>
              <a:r>
                <a:rPr lang="zh-CN" altLang="en-US" sz="1400">
                  <a:solidFill>
                    <a:srgbClr val="0033CC"/>
                  </a:solidFill>
                  <a:latin typeface="Times New Roman" panose="02020603050405020304" pitchFamily="18" charset="0"/>
                </a:rPr>
                <a:t>硬件系统</a:t>
              </a:r>
            </a:p>
            <a:p>
              <a:pPr algn="just"/>
              <a:endParaRPr lang="zh-CN" altLang="en-US" sz="1400">
                <a:latin typeface="Times New Roman" panose="02020603050405020304" pitchFamily="18" charset="0"/>
              </a:endParaRPr>
            </a:p>
          </p:txBody>
        </p:sp>
      </p:grpSp>
      <p:pic>
        <p:nvPicPr>
          <p:cNvPr id="43025" name="Picture 17" descr="芯片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3976" y="2760663"/>
            <a:ext cx="3781425" cy="146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27" name="Rectangle 19"/>
          <p:cNvSpPr>
            <a:spLocks noChangeArrowheads="1"/>
          </p:cNvSpPr>
          <p:nvPr/>
        </p:nvSpPr>
        <p:spPr bwMode="auto">
          <a:xfrm>
            <a:off x="1992314" y="5473700"/>
            <a:ext cx="7991475" cy="954088"/>
          </a:xfrm>
          <a:prstGeom prst="rect">
            <a:avLst/>
          </a:prstGeom>
          <a:solidFill>
            <a:schemeClr val="accent1"/>
          </a:solidFill>
          <a:ln w="57150" cmpd="thickThin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>
              <a:defRPr/>
            </a:pPr>
            <a:r>
              <a:rPr kumimoji="1" lang="zh-CN" altLang="en-US" sz="2800" dirty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单片机</a:t>
            </a:r>
            <a:r>
              <a:rPr kumimoji="1" lang="zh-CN" altLang="en-US" sz="28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宋体" pitchFamily="2" charset="-122"/>
              </a:rPr>
              <a:t>是指集成在一个芯片上的微型计算机，简称单片机 </a:t>
            </a:r>
            <a:r>
              <a:rPr kumimoji="1" lang="en-US" altLang="zh-CN" sz="28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宋体" pitchFamily="2" charset="-122"/>
              </a:rPr>
              <a:t>—— </a:t>
            </a:r>
            <a:r>
              <a:rPr kumimoji="1" lang="zh-CN" altLang="en-US" sz="28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宋体" pitchFamily="2" charset="-122"/>
              </a:rPr>
              <a:t>单片机实质上就是一个</a:t>
            </a:r>
            <a:r>
              <a:rPr kumimoji="1" lang="zh-CN" altLang="en-US" sz="2800" dirty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itchFamily="2" charset="-122"/>
              </a:rPr>
              <a:t>芯片</a:t>
            </a:r>
          </a:p>
        </p:txBody>
      </p:sp>
      <p:sp>
        <p:nvSpPr>
          <p:cNvPr id="16389" name="矩形 1"/>
          <p:cNvSpPr>
            <a:spLocks noChangeArrowheads="1"/>
          </p:cNvSpPr>
          <p:nvPr/>
        </p:nvSpPr>
        <p:spPr bwMode="auto">
          <a:xfrm>
            <a:off x="4873625" y="0"/>
            <a:ext cx="403027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 b="1"/>
              <a:t>1.1.2</a:t>
            </a:r>
            <a:r>
              <a:rPr lang="zh-CN" altLang="en-US" sz="2800" b="1"/>
              <a:t>任务</a:t>
            </a:r>
            <a:r>
              <a:rPr lang="en-US" altLang="zh-CN" sz="2800" b="1"/>
              <a:t>1-2</a:t>
            </a:r>
            <a:r>
              <a:rPr lang="zh-CN" altLang="en-US" sz="2800" b="1"/>
              <a:t>：相关知识</a:t>
            </a:r>
          </a:p>
        </p:txBody>
      </p:sp>
      <p:sp>
        <p:nvSpPr>
          <p:cNvPr id="3" name="矩形 2"/>
          <p:cNvSpPr/>
          <p:nvPr/>
        </p:nvSpPr>
        <p:spPr>
          <a:xfrm>
            <a:off x="2011364" y="1433514"/>
            <a:ext cx="4852987" cy="5222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dirty="0">
                <a:latin typeface="+mn-ea"/>
              </a:rPr>
              <a:t>（</a:t>
            </a:r>
            <a:r>
              <a:rPr lang="en-US" altLang="zh-CN" sz="2800" dirty="0">
                <a:latin typeface="+mn-ea"/>
              </a:rPr>
              <a:t>2</a:t>
            </a:r>
            <a:r>
              <a:rPr lang="zh-CN" altLang="en-US" sz="2800" dirty="0">
                <a:latin typeface="+mn-ea"/>
              </a:rPr>
              <a:t>）单片机应用系统的组成 </a:t>
            </a:r>
            <a:endParaRPr lang="zh-CN" altLang="en-US" sz="2800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098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30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0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3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4"/>
          <p:cNvSpPr txBox="1">
            <a:spLocks noChangeArrowheads="1"/>
          </p:cNvSpPr>
          <p:nvPr/>
        </p:nvSpPr>
        <p:spPr bwMode="auto">
          <a:xfrm>
            <a:off x="4403726" y="1"/>
            <a:ext cx="482441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US" altLang="zh-CN" sz="2800" b="1" dirty="0">
                <a:latin typeface="+mn-ea"/>
                <a:ea typeface="+mn-ea"/>
              </a:rPr>
              <a:t>1.1.2</a:t>
            </a:r>
            <a:r>
              <a:rPr lang="zh-CN" altLang="en-US" sz="2800" b="1" dirty="0">
                <a:latin typeface="+mn-ea"/>
                <a:ea typeface="+mn-ea"/>
              </a:rPr>
              <a:t>任务</a:t>
            </a:r>
            <a:r>
              <a:rPr lang="en-US" altLang="zh-CN" sz="2800" b="1" dirty="0">
                <a:latin typeface="+mn-ea"/>
                <a:ea typeface="+mn-ea"/>
              </a:rPr>
              <a:t>1-2</a:t>
            </a:r>
            <a:r>
              <a:rPr lang="zh-CN" altLang="en-US" sz="2800" b="1" dirty="0">
                <a:latin typeface="+mn-ea"/>
                <a:ea typeface="+mn-ea"/>
              </a:rPr>
              <a:t>：相关知识</a:t>
            </a:r>
          </a:p>
        </p:txBody>
      </p:sp>
      <p:sp>
        <p:nvSpPr>
          <p:cNvPr id="148485" name="Text Box 5"/>
          <p:cNvSpPr txBox="1">
            <a:spLocks noChangeArrowheads="1"/>
          </p:cNvSpPr>
          <p:nvPr/>
        </p:nvSpPr>
        <p:spPr bwMode="auto">
          <a:xfrm>
            <a:off x="1844676" y="1557339"/>
            <a:ext cx="8285163" cy="267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defRPr/>
            </a:pPr>
            <a:r>
              <a:rPr lang="en-US" altLang="zh-CN" sz="2800" b="1" dirty="0">
                <a:latin typeface="+mn-ea"/>
                <a:ea typeface="+mn-ea"/>
              </a:rPr>
              <a:t>2. 80C51</a:t>
            </a:r>
            <a:r>
              <a:rPr lang="zh-CN" altLang="en-US" sz="2800" b="1" dirty="0">
                <a:latin typeface="+mn-ea"/>
                <a:ea typeface="+mn-ea"/>
              </a:rPr>
              <a:t>单片机系列                   </a:t>
            </a:r>
            <a:endParaRPr lang="zh-CN" altLang="en-US" sz="2800" dirty="0">
              <a:latin typeface="+mn-ea"/>
              <a:ea typeface="+mn-ea"/>
            </a:endParaRPr>
          </a:p>
          <a:p>
            <a:pPr>
              <a:defRPr/>
            </a:pPr>
            <a:r>
              <a:rPr lang="en-US" altLang="zh-CN" sz="2800" dirty="0">
                <a:latin typeface="+mn-ea"/>
                <a:ea typeface="+mn-ea"/>
              </a:rPr>
              <a:t>    Intel</a:t>
            </a:r>
            <a:r>
              <a:rPr lang="zh-CN" altLang="en-US" sz="2800" dirty="0">
                <a:latin typeface="+mn-ea"/>
                <a:ea typeface="+mn-ea"/>
              </a:rPr>
              <a:t>公司生产的</a:t>
            </a:r>
            <a:r>
              <a:rPr lang="en-US" altLang="zh-CN" sz="2800" dirty="0">
                <a:latin typeface="+mn-ea"/>
                <a:ea typeface="+mn-ea"/>
              </a:rPr>
              <a:t>MCS</a:t>
            </a:r>
            <a:r>
              <a:rPr lang="zh-CN" altLang="en-US" sz="2800" dirty="0">
                <a:latin typeface="+mn-ea"/>
                <a:ea typeface="+mn-ea"/>
              </a:rPr>
              <a:t>系列单片机，型号很多，使用最为广泛的是</a:t>
            </a:r>
            <a:r>
              <a:rPr lang="en-US" altLang="zh-CN" sz="2800" dirty="0">
                <a:latin typeface="+mn-ea"/>
                <a:ea typeface="+mn-ea"/>
              </a:rPr>
              <a:t>MCS-51</a:t>
            </a:r>
            <a:r>
              <a:rPr lang="zh-CN" altLang="en-US" sz="2800" dirty="0">
                <a:latin typeface="+mn-ea"/>
                <a:ea typeface="+mn-ea"/>
              </a:rPr>
              <a:t>单片机。本书主要研究</a:t>
            </a:r>
            <a:r>
              <a:rPr lang="en-US" altLang="zh-CN" sz="2800" dirty="0">
                <a:latin typeface="+mn-ea"/>
                <a:ea typeface="+mn-ea"/>
              </a:rPr>
              <a:t>MCS-51</a:t>
            </a:r>
            <a:r>
              <a:rPr lang="zh-CN" altLang="en-US" sz="2800" dirty="0">
                <a:latin typeface="+mn-ea"/>
                <a:ea typeface="+mn-ea"/>
              </a:rPr>
              <a:t>系列</a:t>
            </a:r>
            <a:r>
              <a:rPr lang="en-US" altLang="zh-CN" sz="2800" dirty="0">
                <a:latin typeface="+mn-ea"/>
                <a:ea typeface="+mn-ea"/>
              </a:rPr>
              <a:t>8</a:t>
            </a:r>
            <a:r>
              <a:rPr lang="zh-CN" altLang="en-US" sz="2800" dirty="0">
                <a:latin typeface="+mn-ea"/>
                <a:ea typeface="+mn-ea"/>
              </a:rPr>
              <a:t>位单片机</a:t>
            </a:r>
            <a:r>
              <a:rPr lang="en-US" altLang="zh-CN" sz="2800" dirty="0">
                <a:latin typeface="+mn-ea"/>
                <a:ea typeface="+mn-ea"/>
              </a:rPr>
              <a:t>80C51</a:t>
            </a:r>
            <a:r>
              <a:rPr lang="zh-CN" altLang="en-US" sz="2800" dirty="0">
                <a:latin typeface="+mn-ea"/>
                <a:ea typeface="+mn-ea"/>
              </a:rPr>
              <a:t>。 </a:t>
            </a:r>
          </a:p>
          <a:p>
            <a:pPr>
              <a:defRPr/>
            </a:pPr>
            <a:r>
              <a:rPr lang="en-US" altLang="zh-CN" sz="2800" dirty="0">
                <a:latin typeface="+mn-ea"/>
                <a:ea typeface="+mn-ea"/>
              </a:rPr>
              <a:t>    80C51</a:t>
            </a:r>
            <a:r>
              <a:rPr lang="zh-CN" altLang="en-US" sz="2800" dirty="0">
                <a:latin typeface="+mn-ea"/>
                <a:ea typeface="+mn-ea"/>
              </a:rPr>
              <a:t>系列单片机如表</a:t>
            </a:r>
            <a:r>
              <a:rPr lang="en-US" altLang="zh-CN" sz="2800" dirty="0">
                <a:latin typeface="+mn-ea"/>
                <a:ea typeface="+mn-ea"/>
              </a:rPr>
              <a:t>1-1</a:t>
            </a:r>
            <a:r>
              <a:rPr lang="zh-CN" altLang="en-US" sz="2800" dirty="0">
                <a:latin typeface="+mn-ea"/>
                <a:ea typeface="+mn-ea"/>
              </a:rPr>
              <a:t>所示。列出了</a:t>
            </a:r>
            <a:r>
              <a:rPr lang="en-US" altLang="zh-CN" sz="2800" dirty="0">
                <a:latin typeface="+mn-ea"/>
                <a:ea typeface="+mn-ea"/>
              </a:rPr>
              <a:t>80C51</a:t>
            </a:r>
            <a:r>
              <a:rPr lang="zh-CN" altLang="en-US" sz="2800" dirty="0">
                <a:latin typeface="+mn-ea"/>
                <a:ea typeface="+mn-ea"/>
              </a:rPr>
              <a:t>单片机系列的芯片型号及主要技术指标。</a:t>
            </a:r>
          </a:p>
        </p:txBody>
      </p:sp>
    </p:spTree>
    <p:extLst>
      <p:ext uri="{BB962C8B-B14F-4D97-AF65-F5344CB8AC3E}">
        <p14:creationId xmlns:p14="http://schemas.microsoft.com/office/powerpoint/2010/main" val="3976732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8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48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136" descr="图片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2263" y="1925639"/>
            <a:ext cx="8997950" cy="4465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4511676" y="0"/>
            <a:ext cx="41585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800" b="1" dirty="0">
                <a:latin typeface="+mn-ea"/>
              </a:rPr>
              <a:t>1.1.2</a:t>
            </a:r>
            <a:r>
              <a:rPr lang="zh-CN" altLang="en-US" sz="2800" b="1" dirty="0">
                <a:latin typeface="+mn-ea"/>
              </a:rPr>
              <a:t>任务</a:t>
            </a:r>
            <a:r>
              <a:rPr lang="en-US" altLang="zh-CN" sz="2800" b="1" dirty="0">
                <a:latin typeface="+mn-ea"/>
              </a:rPr>
              <a:t>1-2</a:t>
            </a:r>
            <a:r>
              <a:rPr lang="zh-CN" altLang="en-US" sz="2800" b="1" dirty="0">
                <a:latin typeface="+mn-ea"/>
              </a:rPr>
              <a:t>：相关知识</a:t>
            </a:r>
          </a:p>
        </p:txBody>
      </p:sp>
      <p:sp>
        <p:nvSpPr>
          <p:cNvPr id="18436" name="矩形 3"/>
          <p:cNvSpPr>
            <a:spLocks noChangeArrowheads="1"/>
          </p:cNvSpPr>
          <p:nvPr/>
        </p:nvSpPr>
        <p:spPr bwMode="auto">
          <a:xfrm>
            <a:off x="3687763" y="1387475"/>
            <a:ext cx="521176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000000"/>
                </a:solidFill>
              </a:rPr>
              <a:t>表</a:t>
            </a:r>
            <a:r>
              <a:rPr lang="en-US" altLang="zh-CN" sz="2800" b="1">
                <a:solidFill>
                  <a:srgbClr val="000000"/>
                </a:solidFill>
                <a:cs typeface="Arial" panose="020B0604020202020204" pitchFamily="34" charset="0"/>
              </a:rPr>
              <a:t>1-1  80C51</a:t>
            </a:r>
            <a:r>
              <a:rPr lang="zh-CN" altLang="en-US" sz="2800" b="1">
                <a:solidFill>
                  <a:srgbClr val="000000"/>
                </a:solidFill>
              </a:rPr>
              <a:t>系列单片机分类表</a:t>
            </a:r>
            <a:endParaRPr lang="zh-CN" altLang="en-US" sz="2800" b="1"/>
          </a:p>
        </p:txBody>
      </p:sp>
    </p:spTree>
    <p:extLst>
      <p:ext uri="{BB962C8B-B14F-4D97-AF65-F5344CB8AC3E}">
        <p14:creationId xmlns:p14="http://schemas.microsoft.com/office/powerpoint/2010/main" val="3726826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349" y="6033685"/>
            <a:ext cx="3195829" cy="534568"/>
          </a:xfrm>
          <a:prstGeom prst="rect">
            <a:avLst/>
          </a:prstGeom>
        </p:spPr>
      </p:pic>
      <p:sp>
        <p:nvSpPr>
          <p:cNvPr id="4" name="矩形 8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9144000" h="5143500">
                <a:moveTo>
                  <a:pt x="108000" y="105750"/>
                </a:moveTo>
                <a:lnTo>
                  <a:pt x="108000" y="5037750"/>
                </a:lnTo>
                <a:lnTo>
                  <a:pt x="4572000" y="5037750"/>
                </a:lnTo>
                <a:lnTo>
                  <a:pt x="9036000" y="5037750"/>
                </a:lnTo>
                <a:lnTo>
                  <a:pt x="9036000" y="105750"/>
                </a:lnTo>
                <a:lnTo>
                  <a:pt x="4572000" y="105750"/>
                </a:lnTo>
                <a:close/>
                <a:moveTo>
                  <a:pt x="0" y="0"/>
                </a:moveTo>
                <a:lnTo>
                  <a:pt x="4572000" y="0"/>
                </a:lnTo>
                <a:lnTo>
                  <a:pt x="9144000" y="0"/>
                </a:lnTo>
                <a:lnTo>
                  <a:pt x="9144000" y="5143500"/>
                </a:lnTo>
                <a:lnTo>
                  <a:pt x="4572000" y="5143500"/>
                </a:lnTo>
                <a:lnTo>
                  <a:pt x="0" y="5143500"/>
                </a:lnTo>
                <a:close/>
              </a:path>
            </a:pathLst>
          </a:custGeom>
          <a:solidFill>
            <a:srgbClr val="F851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00"/>
          </a:p>
        </p:txBody>
      </p:sp>
      <p:sp>
        <p:nvSpPr>
          <p:cNvPr id="5" name="任意多边形 4"/>
          <p:cNvSpPr/>
          <p:nvPr/>
        </p:nvSpPr>
        <p:spPr>
          <a:xfrm>
            <a:off x="4024921" y="128313"/>
            <a:ext cx="4142161" cy="963147"/>
          </a:xfrm>
          <a:custGeom>
            <a:avLst/>
            <a:gdLst>
              <a:gd name="connsiteX0" fmla="*/ 0 w 2476500"/>
              <a:gd name="connsiteY0" fmla="*/ 0 h 906463"/>
              <a:gd name="connsiteX1" fmla="*/ 2476500 w 2476500"/>
              <a:gd name="connsiteY1" fmla="*/ 0 h 906463"/>
              <a:gd name="connsiteX2" fmla="*/ 2476500 w 2476500"/>
              <a:gd name="connsiteY2" fmla="*/ 679847 h 906463"/>
              <a:gd name="connsiteX3" fmla="*/ 1238250 w 2476500"/>
              <a:gd name="connsiteY3" fmla="*/ 906463 h 906463"/>
              <a:gd name="connsiteX4" fmla="*/ 0 w 2476500"/>
              <a:gd name="connsiteY4" fmla="*/ 679847 h 906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76500" h="906463">
                <a:moveTo>
                  <a:pt x="0" y="0"/>
                </a:moveTo>
                <a:lnTo>
                  <a:pt x="2476500" y="0"/>
                </a:lnTo>
                <a:lnTo>
                  <a:pt x="2476500" y="679847"/>
                </a:lnTo>
                <a:lnTo>
                  <a:pt x="1238250" y="906463"/>
                </a:lnTo>
                <a:lnTo>
                  <a:pt x="0" y="679847"/>
                </a:lnTo>
                <a:close/>
              </a:path>
            </a:pathLst>
          </a:custGeom>
          <a:solidFill>
            <a:srgbClr val="FFC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en-US" altLang="zh-CN" sz="2400" kern="0" dirty="0">
              <a:solidFill>
                <a:srgbClr val="FFFFFF"/>
              </a:solidFill>
              <a:latin typeface="Tempus Sans ITC"/>
              <a:ea typeface="幼圆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4024920" y="47631"/>
            <a:ext cx="4142161" cy="963147"/>
          </a:xfrm>
          <a:custGeom>
            <a:avLst/>
            <a:gdLst>
              <a:gd name="connsiteX0" fmla="*/ 0 w 2476500"/>
              <a:gd name="connsiteY0" fmla="*/ 0 h 906463"/>
              <a:gd name="connsiteX1" fmla="*/ 2476500 w 2476500"/>
              <a:gd name="connsiteY1" fmla="*/ 0 h 906463"/>
              <a:gd name="connsiteX2" fmla="*/ 2476500 w 2476500"/>
              <a:gd name="connsiteY2" fmla="*/ 679847 h 906463"/>
              <a:gd name="connsiteX3" fmla="*/ 1238250 w 2476500"/>
              <a:gd name="connsiteY3" fmla="*/ 906463 h 906463"/>
              <a:gd name="connsiteX4" fmla="*/ 0 w 2476500"/>
              <a:gd name="connsiteY4" fmla="*/ 679847 h 906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76500" h="906463">
                <a:moveTo>
                  <a:pt x="0" y="0"/>
                </a:moveTo>
                <a:lnTo>
                  <a:pt x="2476500" y="0"/>
                </a:lnTo>
                <a:lnTo>
                  <a:pt x="2476500" y="679847"/>
                </a:lnTo>
                <a:lnTo>
                  <a:pt x="1238250" y="906463"/>
                </a:lnTo>
                <a:lnTo>
                  <a:pt x="0" y="679847"/>
                </a:lnTo>
                <a:close/>
              </a:path>
            </a:pathLst>
          </a:custGeom>
          <a:solidFill>
            <a:srgbClr val="F8510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en-US" altLang="zh-CN" sz="2400" kern="0" dirty="0">
              <a:solidFill>
                <a:srgbClr val="FFFFFF"/>
              </a:solidFill>
              <a:latin typeface="Tempus Sans ITC"/>
              <a:ea typeface="幼圆"/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2672663" y="1949303"/>
            <a:ext cx="6273629" cy="540000"/>
          </a:xfrm>
          <a:prstGeom prst="rect">
            <a:avLst/>
          </a:prstGeom>
          <a:noFill/>
          <a:ln w="9525">
            <a:solidFill>
              <a:srgbClr val="F8510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lang="zh-CN" altLang="en-US" sz="2100" kern="0">
              <a:solidFill>
                <a:srgbClr val="FFFFFF"/>
              </a:solidFill>
            </a:endParaRPr>
          </a:p>
        </p:txBody>
      </p:sp>
      <p:sp>
        <p:nvSpPr>
          <p:cNvPr id="8" name="AutoShape 8"/>
          <p:cNvSpPr>
            <a:spLocks noChangeArrowheads="1"/>
          </p:cNvSpPr>
          <p:nvPr/>
        </p:nvSpPr>
        <p:spPr bwMode="auto">
          <a:xfrm>
            <a:off x="2962240" y="1625132"/>
            <a:ext cx="5852247" cy="662123"/>
          </a:xfrm>
          <a:prstGeom prst="roundRect">
            <a:avLst>
              <a:gd name="adj" fmla="val 11718"/>
            </a:avLst>
          </a:prstGeom>
          <a:solidFill>
            <a:srgbClr val="F85106"/>
          </a:solidFill>
          <a:ln>
            <a:noFill/>
          </a:ln>
        </p:spPr>
        <p:txBody>
          <a:bodyPr wrap="none" lIns="72000" tIns="0" rIns="72000" bIns="36000" anchor="ctr"/>
          <a:lstStyle/>
          <a:p>
            <a:r>
              <a:rPr lang="en-US" altLang="zh-CN" sz="3200" kern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r>
              <a:rPr lang="zh-CN" altLang="zh-CN" sz="32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r>
              <a:rPr lang="en-US" altLang="zh-CN" sz="32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32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：认识单片微型计算机</a:t>
            </a:r>
            <a:endParaRPr lang="en-US" altLang="zh-CN" sz="3200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29"/>
          <p:cNvSpPr txBox="1"/>
          <p:nvPr/>
        </p:nvSpPr>
        <p:spPr>
          <a:xfrm>
            <a:off x="4944678" y="45011"/>
            <a:ext cx="2302641" cy="839473"/>
          </a:xfrm>
          <a:prstGeom prst="rect">
            <a:avLst/>
          </a:prstGeom>
          <a:noFill/>
        </p:spPr>
        <p:txBody>
          <a:bodyPr wrap="square" lIns="99835" tIns="49917" rIns="99835" bIns="49917" rtlCol="0">
            <a:spAutoFit/>
          </a:bodyPr>
          <a:lstStyle/>
          <a:p>
            <a:pPr algn="ctr"/>
            <a:r>
              <a:rPr lang="zh-CN" altLang="en-US" sz="48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   录</a:t>
            </a:r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2672663" y="2984727"/>
            <a:ext cx="6273629" cy="540000"/>
          </a:xfrm>
          <a:prstGeom prst="rect">
            <a:avLst/>
          </a:prstGeom>
          <a:noFill/>
          <a:ln w="9525">
            <a:solidFill>
              <a:srgbClr val="F8510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lang="zh-CN" altLang="en-US" sz="2100" kern="0">
              <a:solidFill>
                <a:srgbClr val="FFFFFF"/>
              </a:solidFill>
            </a:endParaRPr>
          </a:p>
        </p:txBody>
      </p:sp>
      <p:sp>
        <p:nvSpPr>
          <p:cNvPr id="18" name="AutoShape 8"/>
          <p:cNvSpPr>
            <a:spLocks noChangeArrowheads="1"/>
          </p:cNvSpPr>
          <p:nvPr/>
        </p:nvSpPr>
        <p:spPr bwMode="auto">
          <a:xfrm>
            <a:off x="2962240" y="2660556"/>
            <a:ext cx="5852247" cy="662123"/>
          </a:xfrm>
          <a:prstGeom prst="roundRect">
            <a:avLst>
              <a:gd name="adj" fmla="val 11718"/>
            </a:avLst>
          </a:prstGeom>
          <a:solidFill>
            <a:srgbClr val="F85106"/>
          </a:solidFill>
          <a:ln>
            <a:noFill/>
          </a:ln>
        </p:spPr>
        <p:txBody>
          <a:bodyPr wrap="none" lIns="72000" tIns="0" rIns="72000" bIns="36000" anchor="ctr"/>
          <a:lstStyle/>
          <a:p>
            <a:r>
              <a:rPr lang="en-US" altLang="zh-CN" sz="3200" kern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r>
              <a:rPr lang="zh-CN" altLang="zh-CN" sz="32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r>
              <a:rPr lang="en-US" altLang="zh-CN" sz="32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32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：了解单片机应用</a:t>
            </a:r>
            <a:endParaRPr lang="en-US" altLang="zh-CN" sz="3200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2672663" y="4047044"/>
            <a:ext cx="7632872" cy="540000"/>
          </a:xfrm>
          <a:prstGeom prst="rect">
            <a:avLst/>
          </a:prstGeom>
          <a:noFill/>
          <a:ln w="9525">
            <a:solidFill>
              <a:srgbClr val="F8510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lang="zh-CN" altLang="en-US" sz="2100" kern="0">
              <a:solidFill>
                <a:srgbClr val="FFFFFF"/>
              </a:solidFill>
            </a:endParaRPr>
          </a:p>
        </p:txBody>
      </p:sp>
      <p:sp>
        <p:nvSpPr>
          <p:cNvPr id="20" name="AutoShape 8"/>
          <p:cNvSpPr>
            <a:spLocks noChangeArrowheads="1"/>
          </p:cNvSpPr>
          <p:nvPr/>
        </p:nvSpPr>
        <p:spPr bwMode="auto">
          <a:xfrm>
            <a:off x="2962240" y="3722874"/>
            <a:ext cx="7285630" cy="662123"/>
          </a:xfrm>
          <a:prstGeom prst="roundRect">
            <a:avLst>
              <a:gd name="adj" fmla="val 11718"/>
            </a:avLst>
          </a:prstGeom>
          <a:solidFill>
            <a:srgbClr val="F85106"/>
          </a:solidFill>
          <a:ln>
            <a:noFill/>
          </a:ln>
        </p:spPr>
        <p:txBody>
          <a:bodyPr wrap="none" lIns="72000" tIns="0" rIns="72000" bIns="36000" anchor="ctr"/>
          <a:lstStyle/>
          <a:p>
            <a:r>
              <a:rPr lang="en-US" altLang="zh-CN" sz="3200" kern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r>
              <a:rPr lang="zh-CN" altLang="zh-CN" sz="32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r>
              <a:rPr lang="en-US" altLang="zh-CN" sz="32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32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：认识仿真软件</a:t>
            </a:r>
            <a:r>
              <a:rPr lang="en-US" altLang="zh-CN" sz="32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Proteus </a:t>
            </a:r>
            <a:r>
              <a:rPr lang="zh-CN" altLang="zh-CN" sz="32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的使用</a:t>
            </a:r>
            <a:endParaRPr lang="en-US" altLang="zh-CN" sz="3200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2666710" y="5078170"/>
            <a:ext cx="6279582" cy="540000"/>
          </a:xfrm>
          <a:prstGeom prst="rect">
            <a:avLst/>
          </a:prstGeom>
          <a:noFill/>
          <a:ln w="9525">
            <a:solidFill>
              <a:srgbClr val="F8510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lang="zh-CN" altLang="en-US" sz="2100" kern="0">
              <a:solidFill>
                <a:srgbClr val="FFFFFF"/>
              </a:solidFill>
            </a:endParaRPr>
          </a:p>
        </p:txBody>
      </p:sp>
      <p:sp>
        <p:nvSpPr>
          <p:cNvPr id="13" name="AutoShape 8"/>
          <p:cNvSpPr>
            <a:spLocks noChangeArrowheads="1"/>
          </p:cNvSpPr>
          <p:nvPr/>
        </p:nvSpPr>
        <p:spPr bwMode="auto">
          <a:xfrm>
            <a:off x="2962240" y="4779163"/>
            <a:ext cx="5852247" cy="662123"/>
          </a:xfrm>
          <a:prstGeom prst="roundRect">
            <a:avLst>
              <a:gd name="adj" fmla="val 11718"/>
            </a:avLst>
          </a:prstGeom>
          <a:solidFill>
            <a:srgbClr val="F85106"/>
          </a:solidFill>
          <a:ln>
            <a:noFill/>
          </a:ln>
        </p:spPr>
        <p:txBody>
          <a:bodyPr wrap="none" lIns="72000" tIns="0" rIns="72000" bIns="36000" anchor="ctr"/>
          <a:lstStyle/>
          <a:p>
            <a:r>
              <a:rPr lang="en-US" altLang="zh-CN" sz="3200" kern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r>
              <a:rPr lang="zh-CN" altLang="zh-CN" sz="32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r>
              <a:rPr lang="en-US" altLang="zh-CN" sz="32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zh-CN" sz="32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：了解</a:t>
            </a:r>
            <a:r>
              <a:rPr lang="en-US" altLang="zh-CN" sz="32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KeilC51</a:t>
            </a:r>
            <a:r>
              <a:rPr lang="zh-CN" altLang="zh-CN" sz="32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的使用</a:t>
            </a:r>
            <a:endParaRPr lang="en-US" altLang="zh-CN" sz="3200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68342" y="6049336"/>
            <a:ext cx="2742857" cy="644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81162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75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25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5" grpId="0"/>
      <p:bldP spid="17" grpId="0" animBg="1"/>
      <p:bldP spid="18" grpId="0" animBg="1"/>
      <p:bldP spid="19" grpId="0" animBg="1"/>
      <p:bldP spid="20" grpId="0" animBg="1"/>
      <p:bldP spid="14" grpId="0" animBg="1"/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4"/>
          <p:cNvSpPr txBox="1">
            <a:spLocks noChangeArrowheads="1"/>
          </p:cNvSpPr>
          <p:nvPr/>
        </p:nvSpPr>
        <p:spPr bwMode="auto">
          <a:xfrm>
            <a:off x="4332288" y="1"/>
            <a:ext cx="46799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US" altLang="zh-CN" sz="2800" b="1" dirty="0">
                <a:latin typeface="+mn-ea"/>
              </a:rPr>
              <a:t>1.1.2</a:t>
            </a:r>
            <a:r>
              <a:rPr lang="zh-CN" altLang="en-US" sz="2800" b="1" dirty="0">
                <a:latin typeface="+mn-ea"/>
              </a:rPr>
              <a:t>任务</a:t>
            </a:r>
            <a:r>
              <a:rPr lang="en-US" altLang="zh-CN" sz="2800" b="1" dirty="0">
                <a:latin typeface="+mn-ea"/>
              </a:rPr>
              <a:t>1-2</a:t>
            </a:r>
            <a:r>
              <a:rPr lang="zh-CN" altLang="en-US" sz="2800" b="1" dirty="0">
                <a:latin typeface="+mn-ea"/>
              </a:rPr>
              <a:t>：相关知识</a:t>
            </a:r>
          </a:p>
        </p:txBody>
      </p:sp>
      <p:sp>
        <p:nvSpPr>
          <p:cNvPr id="150536" name="Text Box 8"/>
          <p:cNvSpPr txBox="1">
            <a:spLocks noChangeArrowheads="1"/>
          </p:cNvSpPr>
          <p:nvPr/>
        </p:nvSpPr>
        <p:spPr bwMode="auto">
          <a:xfrm>
            <a:off x="1930401" y="1557338"/>
            <a:ext cx="8342313" cy="3384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/>
              <a:t>●</a:t>
            </a:r>
            <a:r>
              <a:rPr lang="zh-CN" altLang="en-US" sz="2800"/>
              <a:t>芯片中“</a:t>
            </a:r>
            <a:r>
              <a:rPr lang="en-US" altLang="zh-CN" sz="2800"/>
              <a:t>C”</a:t>
            </a:r>
            <a:r>
              <a:rPr lang="zh-CN" altLang="en-US" sz="2800"/>
              <a:t>和“</a:t>
            </a:r>
            <a:r>
              <a:rPr lang="en-US" altLang="zh-CN" sz="2800"/>
              <a:t>S”</a:t>
            </a:r>
            <a:r>
              <a:rPr lang="zh-CN" altLang="en-US" sz="2800"/>
              <a:t>的含义 </a:t>
            </a:r>
          </a:p>
          <a:p>
            <a:r>
              <a:rPr lang="en-US" altLang="zh-CN" sz="2800"/>
              <a:t>       MCS-51</a:t>
            </a:r>
            <a:r>
              <a:rPr lang="zh-CN" altLang="en-US" sz="2800"/>
              <a:t>系列单片机采用两种半导体工艺生产。一种是采用高速度、高密度和短沟道</a:t>
            </a:r>
            <a:r>
              <a:rPr lang="en-US" altLang="zh-CN" sz="2800"/>
              <a:t>HMOS</a:t>
            </a:r>
            <a:r>
              <a:rPr lang="zh-CN" altLang="en-US" sz="2800"/>
              <a:t>工艺。另外一种是采用高速度、高密度和低功耗的互补金属氧化物的</a:t>
            </a:r>
            <a:r>
              <a:rPr lang="en-US" altLang="zh-CN" sz="2800"/>
              <a:t>CHMOS</a:t>
            </a:r>
            <a:r>
              <a:rPr lang="zh-CN" altLang="en-US" sz="2800"/>
              <a:t>工艺。表</a:t>
            </a:r>
            <a:r>
              <a:rPr lang="en-US" altLang="zh-CN" sz="2800"/>
              <a:t>1-1</a:t>
            </a:r>
            <a:r>
              <a:rPr lang="zh-CN" altLang="en-US" sz="2800"/>
              <a:t>中芯片型号中带有字母“</a:t>
            </a:r>
            <a:r>
              <a:rPr lang="en-US" altLang="zh-CN" sz="2800"/>
              <a:t>C”</a:t>
            </a:r>
            <a:r>
              <a:rPr lang="zh-CN" altLang="en-US" sz="2800"/>
              <a:t>的，为</a:t>
            </a:r>
            <a:r>
              <a:rPr lang="en-US" altLang="zh-CN" sz="2800"/>
              <a:t>CHMOS</a:t>
            </a:r>
            <a:r>
              <a:rPr lang="zh-CN" altLang="en-US" sz="2800"/>
              <a:t>芯片，不带“</a:t>
            </a:r>
            <a:r>
              <a:rPr lang="en-US" altLang="zh-CN" sz="2800"/>
              <a:t>C”</a:t>
            </a:r>
            <a:r>
              <a:rPr lang="zh-CN" altLang="en-US" sz="2800"/>
              <a:t>的为一般的</a:t>
            </a:r>
            <a:r>
              <a:rPr lang="en-US" altLang="zh-CN" sz="2800"/>
              <a:t>HMOS</a:t>
            </a:r>
            <a:r>
              <a:rPr lang="zh-CN" altLang="en-US" sz="2800"/>
              <a:t>芯片。</a:t>
            </a:r>
          </a:p>
          <a:p>
            <a:r>
              <a:rPr lang="en-US" altLang="zh-CN"/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3657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0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053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矩形 1"/>
          <p:cNvSpPr>
            <a:spLocks noChangeArrowheads="1"/>
          </p:cNvSpPr>
          <p:nvPr/>
        </p:nvSpPr>
        <p:spPr bwMode="auto">
          <a:xfrm>
            <a:off x="1963738" y="1700214"/>
            <a:ext cx="8208962" cy="354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/>
              <a:t>      带“</a:t>
            </a:r>
            <a:r>
              <a:rPr lang="en-US" altLang="zh-CN" sz="2800"/>
              <a:t>C”</a:t>
            </a:r>
            <a:r>
              <a:rPr lang="zh-CN" altLang="en-US" sz="2800"/>
              <a:t>的芯片具有低功耗（例如</a:t>
            </a:r>
            <a:r>
              <a:rPr lang="en-US" altLang="zh-CN" sz="2800"/>
              <a:t>8051</a:t>
            </a:r>
            <a:r>
              <a:rPr lang="zh-CN" altLang="en-US" sz="2800"/>
              <a:t>的功耗为</a:t>
            </a:r>
            <a:r>
              <a:rPr lang="en-US" altLang="zh-CN" sz="2800"/>
              <a:t>630 mW</a:t>
            </a:r>
            <a:r>
              <a:rPr lang="zh-CN" altLang="en-US" sz="2800"/>
              <a:t>，而</a:t>
            </a:r>
            <a:r>
              <a:rPr lang="en-US" altLang="zh-CN" sz="2800"/>
              <a:t>80C51</a:t>
            </a:r>
            <a:r>
              <a:rPr lang="zh-CN" altLang="en-US" sz="2800"/>
              <a:t>的功耗只有</a:t>
            </a:r>
            <a:r>
              <a:rPr lang="en-US" altLang="zh-CN" sz="2800"/>
              <a:t>120 mW</a:t>
            </a:r>
            <a:r>
              <a:rPr lang="zh-CN" altLang="en-US" sz="2800"/>
              <a:t>）的特点之外，还具有各</a:t>
            </a:r>
            <a:r>
              <a:rPr lang="en-US" altLang="zh-CN" sz="2800"/>
              <a:t>I/O</a:t>
            </a:r>
            <a:r>
              <a:rPr lang="zh-CN" altLang="en-US" sz="2800"/>
              <a:t>口电平既与</a:t>
            </a:r>
            <a:r>
              <a:rPr lang="en-US" altLang="zh-CN" sz="2800"/>
              <a:t>TTL</a:t>
            </a:r>
            <a:r>
              <a:rPr lang="zh-CN" altLang="en-US" sz="2800"/>
              <a:t>电平兼容，也与</a:t>
            </a:r>
            <a:r>
              <a:rPr lang="en-US" altLang="zh-CN" sz="2800"/>
              <a:t>CMOS</a:t>
            </a:r>
            <a:r>
              <a:rPr lang="zh-CN" altLang="en-US" sz="2800"/>
              <a:t>电平兼容。 </a:t>
            </a:r>
          </a:p>
          <a:p>
            <a:r>
              <a:rPr lang="en-US" altLang="zh-CN" sz="2800"/>
              <a:t>        AT89S51/89S52</a:t>
            </a:r>
            <a:r>
              <a:rPr lang="zh-CN" altLang="en-US" sz="2800"/>
              <a:t>带“</a:t>
            </a:r>
            <a:r>
              <a:rPr lang="en-US" altLang="zh-CN" sz="2800"/>
              <a:t>S”</a:t>
            </a:r>
            <a:r>
              <a:rPr lang="zh-CN" altLang="en-US" sz="2800"/>
              <a:t>系列产品最大的特点是具有在系统可编程功能。用户只要连接好下载电路，就可以在不拔下</a:t>
            </a:r>
            <a:r>
              <a:rPr lang="en-US" altLang="zh-CN" sz="2800"/>
              <a:t>51</a:t>
            </a:r>
            <a:r>
              <a:rPr lang="zh-CN" altLang="en-US" sz="2800"/>
              <a:t>芯片的情况下，直接在系统中进行编程。编程期间系统是不能运行程序的。</a:t>
            </a:r>
          </a:p>
        </p:txBody>
      </p:sp>
      <p:sp>
        <p:nvSpPr>
          <p:cNvPr id="3" name="矩形 2"/>
          <p:cNvSpPr/>
          <p:nvPr/>
        </p:nvSpPr>
        <p:spPr>
          <a:xfrm>
            <a:off x="4800601" y="0"/>
            <a:ext cx="41585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800" b="1" dirty="0">
                <a:latin typeface="+mn-ea"/>
              </a:rPr>
              <a:t>1.1.2</a:t>
            </a:r>
            <a:r>
              <a:rPr lang="zh-CN" altLang="en-US" sz="2800" b="1" dirty="0">
                <a:latin typeface="+mn-ea"/>
              </a:rPr>
              <a:t>任务</a:t>
            </a:r>
            <a:r>
              <a:rPr lang="en-US" altLang="zh-CN" sz="2800" b="1" dirty="0">
                <a:latin typeface="+mn-ea"/>
              </a:rPr>
              <a:t>1-2</a:t>
            </a:r>
            <a:r>
              <a:rPr lang="zh-CN" altLang="en-US" sz="2800" b="1" dirty="0">
                <a:latin typeface="+mn-ea"/>
              </a:rPr>
              <a:t>：相关知识</a:t>
            </a:r>
          </a:p>
        </p:txBody>
      </p:sp>
    </p:spTree>
    <p:extLst>
      <p:ext uri="{BB962C8B-B14F-4D97-AF65-F5344CB8AC3E}">
        <p14:creationId xmlns:p14="http://schemas.microsoft.com/office/powerpoint/2010/main" val="1631012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4"/>
          <p:cNvSpPr txBox="1">
            <a:spLocks noChangeArrowheads="1"/>
          </p:cNvSpPr>
          <p:nvPr/>
        </p:nvSpPr>
        <p:spPr bwMode="auto">
          <a:xfrm>
            <a:off x="4578350" y="1"/>
            <a:ext cx="539908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/>
              <a:t>1.2</a:t>
            </a:r>
            <a:r>
              <a:rPr lang="zh-CN" altLang="en-US" sz="2800" b="1"/>
              <a:t>项目</a:t>
            </a:r>
            <a:r>
              <a:rPr lang="en-US" altLang="zh-CN" sz="2800" b="1"/>
              <a:t>2</a:t>
            </a:r>
            <a:r>
              <a:rPr lang="zh-CN" altLang="en-US" sz="2800" b="1"/>
              <a:t>：了解单片机应用</a:t>
            </a:r>
          </a:p>
        </p:txBody>
      </p:sp>
      <p:sp>
        <p:nvSpPr>
          <p:cNvPr id="21507" name="Text Box 5"/>
          <p:cNvSpPr txBox="1">
            <a:spLocks noChangeArrowheads="1"/>
          </p:cNvSpPr>
          <p:nvPr/>
        </p:nvSpPr>
        <p:spPr bwMode="auto">
          <a:xfrm>
            <a:off x="1985964" y="1557338"/>
            <a:ext cx="7991475" cy="4400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/>
              <a:t>1.2</a:t>
            </a:r>
            <a:r>
              <a:rPr lang="zh-CN" altLang="en-US" sz="2800" b="1"/>
              <a:t>项目</a:t>
            </a:r>
            <a:r>
              <a:rPr lang="en-US" altLang="zh-CN" sz="2800" b="1"/>
              <a:t>2</a:t>
            </a:r>
            <a:r>
              <a:rPr lang="zh-CN" altLang="en-US" sz="2800" b="1"/>
              <a:t>：了解单片机应用</a:t>
            </a:r>
          </a:p>
          <a:p>
            <a:r>
              <a:rPr lang="zh-CN" altLang="en-US" sz="2800" b="1">
                <a:solidFill>
                  <a:srgbClr val="FF0000"/>
                </a:solidFill>
              </a:rPr>
              <a:t>学习目的：</a:t>
            </a:r>
            <a:endParaRPr lang="zh-CN" altLang="en-US" sz="2800">
              <a:solidFill>
                <a:srgbClr val="FF0000"/>
              </a:solidFill>
            </a:endParaRPr>
          </a:p>
          <a:p>
            <a:r>
              <a:rPr lang="zh-CN" altLang="en-US" sz="2800"/>
              <a:t>（</a:t>
            </a:r>
            <a:r>
              <a:rPr lang="en-US" altLang="zh-CN" sz="2800"/>
              <a:t>1</a:t>
            </a:r>
            <a:r>
              <a:rPr lang="zh-CN" altLang="en-US" sz="2800"/>
              <a:t>）了解单片机的发展过程；</a:t>
            </a:r>
          </a:p>
          <a:p>
            <a:r>
              <a:rPr lang="zh-CN" altLang="en-US" sz="2800"/>
              <a:t>（</a:t>
            </a:r>
            <a:r>
              <a:rPr lang="en-US" altLang="zh-CN" sz="2800"/>
              <a:t>2</a:t>
            </a:r>
            <a:r>
              <a:rPr lang="zh-CN" altLang="en-US" sz="2800"/>
              <a:t>）了解单片机产品近况；</a:t>
            </a:r>
          </a:p>
          <a:p>
            <a:r>
              <a:rPr lang="zh-CN" altLang="en-US" sz="2800"/>
              <a:t>（</a:t>
            </a:r>
            <a:r>
              <a:rPr lang="en-US" altLang="zh-CN" sz="2800"/>
              <a:t>3</a:t>
            </a:r>
            <a:r>
              <a:rPr lang="zh-CN" altLang="en-US" sz="2800"/>
              <a:t>）掌握单片机的特点；</a:t>
            </a:r>
          </a:p>
          <a:p>
            <a:r>
              <a:rPr lang="zh-CN" altLang="en-US" sz="2800"/>
              <a:t>（</a:t>
            </a:r>
            <a:r>
              <a:rPr lang="en-US" altLang="zh-CN" sz="2800"/>
              <a:t>4</a:t>
            </a:r>
            <a:r>
              <a:rPr lang="zh-CN" altLang="en-US" sz="2800"/>
              <a:t>）了解单片机的发展趋势。</a:t>
            </a:r>
            <a:endParaRPr lang="en-US" altLang="zh-CN" sz="2800"/>
          </a:p>
          <a:p>
            <a:r>
              <a:rPr lang="zh-CN" altLang="en-US" sz="2800" b="1">
                <a:solidFill>
                  <a:srgbClr val="FF0000"/>
                </a:solidFill>
              </a:rPr>
              <a:t>学习重点和难点：</a:t>
            </a:r>
            <a:endParaRPr lang="zh-CN" altLang="en-US" sz="2800">
              <a:solidFill>
                <a:srgbClr val="FF0000"/>
              </a:solidFill>
            </a:endParaRPr>
          </a:p>
          <a:p>
            <a:r>
              <a:rPr lang="zh-CN" altLang="en-US" sz="2800"/>
              <a:t>（</a:t>
            </a:r>
            <a:r>
              <a:rPr lang="en-US" altLang="zh-CN" sz="2800"/>
              <a:t>1</a:t>
            </a:r>
            <a:r>
              <a:rPr lang="zh-CN" altLang="en-US" sz="2800"/>
              <a:t>）单片机的特点；</a:t>
            </a:r>
          </a:p>
          <a:p>
            <a:r>
              <a:rPr lang="zh-CN" altLang="en-US" sz="2800"/>
              <a:t>（</a:t>
            </a:r>
            <a:r>
              <a:rPr lang="en-US" altLang="zh-CN" sz="2800"/>
              <a:t>2</a:t>
            </a:r>
            <a:r>
              <a:rPr lang="zh-CN" altLang="en-US" sz="2800"/>
              <a:t>）单片机的发展趋势。</a:t>
            </a:r>
            <a:endParaRPr lang="zh-CN" altLang="en-US" sz="2800" b="1"/>
          </a:p>
          <a:p>
            <a:endParaRPr lang="zh-CN" altLang="en-US" sz="2800" b="1"/>
          </a:p>
        </p:txBody>
      </p:sp>
    </p:spTree>
    <p:extLst>
      <p:ext uri="{BB962C8B-B14F-4D97-AF65-F5344CB8AC3E}">
        <p14:creationId xmlns:p14="http://schemas.microsoft.com/office/powerpoint/2010/main" val="3678021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4"/>
          <p:cNvSpPr txBox="1">
            <a:spLocks noChangeArrowheads="1"/>
          </p:cNvSpPr>
          <p:nvPr/>
        </p:nvSpPr>
        <p:spPr bwMode="auto">
          <a:xfrm>
            <a:off x="4440238" y="-1588"/>
            <a:ext cx="48958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/>
              <a:t>1.2</a:t>
            </a:r>
            <a:r>
              <a:rPr lang="zh-CN" altLang="en-US" sz="2800" b="1"/>
              <a:t>项目</a:t>
            </a:r>
            <a:r>
              <a:rPr lang="en-US" altLang="zh-CN" sz="2800" b="1"/>
              <a:t>2</a:t>
            </a:r>
            <a:r>
              <a:rPr lang="zh-CN" altLang="en-US" sz="2800" b="1"/>
              <a:t>：了解单片机应用</a:t>
            </a:r>
          </a:p>
        </p:txBody>
      </p:sp>
      <p:sp>
        <p:nvSpPr>
          <p:cNvPr id="22531" name="Text Box 5"/>
          <p:cNvSpPr txBox="1">
            <a:spLocks noChangeArrowheads="1"/>
          </p:cNvSpPr>
          <p:nvPr/>
        </p:nvSpPr>
        <p:spPr bwMode="auto">
          <a:xfrm>
            <a:off x="1920876" y="1547814"/>
            <a:ext cx="6911975" cy="3108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/>
              <a:t>1.2.1</a:t>
            </a:r>
            <a:r>
              <a:rPr lang="zh-CN" altLang="en-US" sz="2800" b="1"/>
              <a:t>任务</a:t>
            </a:r>
            <a:r>
              <a:rPr lang="en-US" altLang="zh-CN" sz="2800" b="1"/>
              <a:t>2-1</a:t>
            </a:r>
            <a:r>
              <a:rPr lang="zh-CN" altLang="en-US" sz="2800" b="1"/>
              <a:t>：认识单片机应用 </a:t>
            </a:r>
          </a:p>
          <a:p>
            <a:r>
              <a:rPr lang="en-US" altLang="zh-CN" sz="2800" b="1"/>
              <a:t>      1.</a:t>
            </a:r>
            <a:r>
              <a:rPr lang="zh-CN" altLang="en-US" sz="2800" b="1"/>
              <a:t>任务要求</a:t>
            </a:r>
            <a:endParaRPr lang="zh-CN" altLang="en-US" sz="2800"/>
          </a:p>
          <a:p>
            <a:r>
              <a:rPr lang="zh-CN" altLang="en-US" sz="2800"/>
              <a:t>    （</a:t>
            </a:r>
            <a:r>
              <a:rPr lang="en-US" altLang="zh-CN" sz="2800"/>
              <a:t>1</a:t>
            </a:r>
            <a:r>
              <a:rPr lang="zh-CN" altLang="en-US" sz="2800"/>
              <a:t>）了解本市单片机市场的规模；</a:t>
            </a:r>
          </a:p>
          <a:p>
            <a:r>
              <a:rPr lang="zh-CN" altLang="en-US" sz="2800"/>
              <a:t>    （</a:t>
            </a:r>
            <a:r>
              <a:rPr lang="en-US" altLang="zh-CN" sz="2800"/>
              <a:t>2</a:t>
            </a:r>
            <a:r>
              <a:rPr lang="zh-CN" altLang="en-US" sz="2800"/>
              <a:t>）了解单片机有多少种型号；</a:t>
            </a:r>
          </a:p>
          <a:p>
            <a:r>
              <a:rPr lang="zh-CN" altLang="en-US" sz="2800"/>
              <a:t>    （</a:t>
            </a:r>
            <a:r>
              <a:rPr lang="en-US" altLang="zh-CN" sz="2800"/>
              <a:t>3</a:t>
            </a:r>
            <a:r>
              <a:rPr lang="zh-CN" altLang="en-US" sz="2800"/>
              <a:t>）了解单片机的价格情况；</a:t>
            </a:r>
          </a:p>
          <a:p>
            <a:r>
              <a:rPr lang="zh-CN" altLang="en-US" sz="2800"/>
              <a:t>    （</a:t>
            </a:r>
            <a:r>
              <a:rPr lang="en-US" altLang="zh-CN" sz="2800"/>
              <a:t>4</a:t>
            </a:r>
            <a:r>
              <a:rPr lang="zh-CN" altLang="en-US" sz="2800"/>
              <a:t>）了解单片机应用领域；</a:t>
            </a:r>
          </a:p>
          <a:p>
            <a:r>
              <a:rPr lang="zh-CN" altLang="en-US" sz="2800"/>
              <a:t>    （</a:t>
            </a:r>
            <a:r>
              <a:rPr lang="en-US" altLang="zh-CN" sz="2800"/>
              <a:t>5</a:t>
            </a:r>
            <a:r>
              <a:rPr lang="zh-CN" altLang="en-US" sz="2800"/>
              <a:t>）写出你家里单片机应用。</a:t>
            </a:r>
            <a:endParaRPr lang="en-US" altLang="zh-CN" sz="2800" b="1"/>
          </a:p>
        </p:txBody>
      </p:sp>
    </p:spTree>
    <p:extLst>
      <p:ext uri="{BB962C8B-B14F-4D97-AF65-F5344CB8AC3E}">
        <p14:creationId xmlns:p14="http://schemas.microsoft.com/office/powerpoint/2010/main" val="1008387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矩形 1"/>
          <p:cNvSpPr>
            <a:spLocks noChangeArrowheads="1"/>
          </p:cNvSpPr>
          <p:nvPr/>
        </p:nvSpPr>
        <p:spPr bwMode="auto">
          <a:xfrm>
            <a:off x="1919288" y="1700213"/>
            <a:ext cx="8424862" cy="3109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/>
              <a:t>2</a:t>
            </a:r>
            <a:r>
              <a:rPr lang="zh-CN" altLang="en-US" sz="2800" b="1"/>
              <a:t>．任务描述</a:t>
            </a:r>
            <a:endParaRPr lang="zh-CN" altLang="en-US" sz="2800"/>
          </a:p>
          <a:p>
            <a:r>
              <a:rPr lang="zh-CN" altLang="en-US" sz="2800"/>
              <a:t>       单片机应用技术已经渗透到人们生活的各个方面。特别是嵌入式应用已经成为计算机应用的主流，据统计显示全世界的大规模集成电路有</a:t>
            </a:r>
            <a:r>
              <a:rPr lang="en-US" altLang="zh-CN" sz="2800"/>
              <a:t>80%</a:t>
            </a:r>
            <a:r>
              <a:rPr lang="zh-CN" altLang="en-US" sz="2800"/>
              <a:t>用于嵌入式应用中。预测到</a:t>
            </a:r>
            <a:r>
              <a:rPr lang="en-US" altLang="zh-CN" sz="2800"/>
              <a:t>2020</a:t>
            </a:r>
            <a:r>
              <a:rPr lang="zh-CN" altLang="en-US" sz="2800"/>
              <a:t>年，平均每人每天会接触到多达</a:t>
            </a:r>
            <a:r>
              <a:rPr lang="en-US" altLang="zh-CN" sz="2800"/>
              <a:t>450</a:t>
            </a:r>
            <a:r>
              <a:rPr lang="zh-CN" altLang="en-US" sz="2800"/>
              <a:t>片单片机，甚至更多。目前单片机主要应用领域如下所示。</a:t>
            </a:r>
          </a:p>
        </p:txBody>
      </p:sp>
      <p:sp>
        <p:nvSpPr>
          <p:cNvPr id="23555" name="矩形 2"/>
          <p:cNvSpPr>
            <a:spLocks noChangeArrowheads="1"/>
          </p:cNvSpPr>
          <p:nvPr/>
        </p:nvSpPr>
        <p:spPr bwMode="auto">
          <a:xfrm>
            <a:off x="4943476" y="0"/>
            <a:ext cx="449193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/>
              <a:t>1.2</a:t>
            </a:r>
            <a:r>
              <a:rPr lang="zh-CN" altLang="en-US" sz="2800" b="1"/>
              <a:t>项目</a:t>
            </a:r>
            <a:r>
              <a:rPr lang="en-US" altLang="zh-CN" sz="2800" b="1"/>
              <a:t>2</a:t>
            </a:r>
            <a:r>
              <a:rPr lang="zh-CN" altLang="en-US" sz="2800" b="1"/>
              <a:t>：了解单片机应用</a:t>
            </a:r>
          </a:p>
        </p:txBody>
      </p:sp>
    </p:spTree>
    <p:extLst>
      <p:ext uri="{BB962C8B-B14F-4D97-AF65-F5344CB8AC3E}">
        <p14:creationId xmlns:p14="http://schemas.microsoft.com/office/powerpoint/2010/main" val="1203505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4"/>
          <p:cNvSpPr txBox="1">
            <a:spLocks noChangeArrowheads="1"/>
          </p:cNvSpPr>
          <p:nvPr/>
        </p:nvSpPr>
        <p:spPr bwMode="auto">
          <a:xfrm>
            <a:off x="4943476" y="1"/>
            <a:ext cx="504031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/>
              <a:t>1.2</a:t>
            </a:r>
            <a:r>
              <a:rPr lang="zh-CN" altLang="en-US" sz="2800" b="1"/>
              <a:t>项目</a:t>
            </a:r>
            <a:r>
              <a:rPr lang="en-US" altLang="zh-CN" sz="2800" b="1"/>
              <a:t>2</a:t>
            </a:r>
            <a:r>
              <a:rPr lang="zh-CN" altLang="en-US" sz="2800" b="1"/>
              <a:t>：了解单片机应用</a:t>
            </a:r>
          </a:p>
        </p:txBody>
      </p:sp>
      <p:sp>
        <p:nvSpPr>
          <p:cNvPr id="24579" name="Text Box 5"/>
          <p:cNvSpPr txBox="1">
            <a:spLocks noChangeArrowheads="1"/>
          </p:cNvSpPr>
          <p:nvPr/>
        </p:nvSpPr>
        <p:spPr bwMode="auto">
          <a:xfrm>
            <a:off x="1703389" y="1341438"/>
            <a:ext cx="8505825" cy="4678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/>
              <a:t>(1) </a:t>
            </a:r>
            <a:r>
              <a:rPr lang="zh-CN" altLang="en-US" sz="2800"/>
              <a:t>家用电器。如微波炉、电视机、电饭煲、空调器、电冰箱、洗衣机等。</a:t>
            </a:r>
          </a:p>
          <a:p>
            <a:r>
              <a:rPr lang="en-US" altLang="zh-CN" sz="2800"/>
              <a:t>(2)  </a:t>
            </a:r>
            <a:r>
              <a:rPr lang="zh-CN" altLang="en-US" sz="2800"/>
              <a:t>交通领域。如交通灯、汽车、火车、飞机等均有单片机的广泛应用。 </a:t>
            </a:r>
          </a:p>
          <a:p>
            <a:r>
              <a:rPr lang="en-US" altLang="zh-CN" sz="2800"/>
              <a:t>(3) </a:t>
            </a:r>
            <a:r>
              <a:rPr lang="zh-CN" altLang="en-US" sz="2800"/>
              <a:t>智能仪器仪表。如各种智能电气测量仪表、智能传感器等。</a:t>
            </a:r>
          </a:p>
          <a:p>
            <a:r>
              <a:rPr lang="en-US" altLang="zh-CN" sz="2800"/>
              <a:t>(4) </a:t>
            </a:r>
            <a:r>
              <a:rPr lang="zh-CN" altLang="en-US" sz="2800"/>
              <a:t>机电一体化产品。如医疗设备（</a:t>
            </a:r>
            <a:r>
              <a:rPr lang="en-US" altLang="zh-CN" sz="2800"/>
              <a:t>B</a:t>
            </a:r>
            <a:r>
              <a:rPr lang="zh-CN" altLang="en-US" sz="2800"/>
              <a:t>超）、机器人、数控机床、自动包装机、打印机、复印机等。</a:t>
            </a:r>
            <a:endParaRPr lang="en-US" altLang="zh-CN" sz="2800"/>
          </a:p>
          <a:p>
            <a:r>
              <a:rPr lang="zh-CN" altLang="en-US" sz="2800"/>
              <a:t>（</a:t>
            </a:r>
            <a:r>
              <a:rPr lang="en-US" altLang="zh-CN" sz="2800"/>
              <a:t>5</a:t>
            </a:r>
            <a:r>
              <a:rPr lang="zh-CN" altLang="en-US" sz="2800"/>
              <a:t>）实时工业控制。如温度控制、电机转速控制、生产线控制等。</a:t>
            </a:r>
            <a:endParaRPr lang="zh-CN" altLang="en-US" sz="2800" b="1"/>
          </a:p>
          <a:p>
            <a:endParaRPr lang="en-US" altLang="zh-CN" b="1"/>
          </a:p>
        </p:txBody>
      </p:sp>
      <p:sp>
        <p:nvSpPr>
          <p:cNvPr id="24580" name="圆角矩形 2"/>
          <p:cNvSpPr>
            <a:spLocks noChangeArrowheads="1"/>
          </p:cNvSpPr>
          <p:nvPr/>
        </p:nvSpPr>
        <p:spPr bwMode="auto">
          <a:xfrm>
            <a:off x="2351089" y="5805489"/>
            <a:ext cx="1512887" cy="504825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>
                <a:hlinkClick r:id="rId2" action="ppaction://hlinkfile"/>
              </a:rPr>
              <a:t>机器人应用</a:t>
            </a:r>
            <a:r>
              <a:rPr lang="en-US" altLang="zh-CN">
                <a:hlinkClick r:id="rId2" action="ppaction://hlinkfile"/>
              </a:rPr>
              <a:t>1</a:t>
            </a:r>
            <a:endParaRPr lang="zh-CN" altLang="en-US"/>
          </a:p>
        </p:txBody>
      </p:sp>
      <p:sp>
        <p:nvSpPr>
          <p:cNvPr id="24581" name="圆角矩形 3"/>
          <p:cNvSpPr>
            <a:spLocks noChangeArrowheads="1"/>
          </p:cNvSpPr>
          <p:nvPr/>
        </p:nvSpPr>
        <p:spPr bwMode="auto">
          <a:xfrm>
            <a:off x="4518025" y="5805489"/>
            <a:ext cx="1512888" cy="504825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>
                <a:hlinkClick r:id="rId3" action="ppaction://hlinkfile"/>
              </a:rPr>
              <a:t>机器人应用</a:t>
            </a:r>
            <a:r>
              <a:rPr lang="en-US" altLang="zh-CN">
                <a:hlinkClick r:id="rId3" action="ppaction://hlinkfile"/>
              </a:rPr>
              <a:t>2</a:t>
            </a:r>
            <a:endParaRPr lang="zh-CN" altLang="en-US"/>
          </a:p>
        </p:txBody>
      </p:sp>
      <p:sp>
        <p:nvSpPr>
          <p:cNvPr id="24582" name="圆角矩形 4"/>
          <p:cNvSpPr>
            <a:spLocks noChangeArrowheads="1"/>
          </p:cNvSpPr>
          <p:nvPr/>
        </p:nvSpPr>
        <p:spPr bwMode="auto">
          <a:xfrm>
            <a:off x="6672263" y="5816600"/>
            <a:ext cx="1655762" cy="50323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>
                <a:hlinkClick r:id="rId4" action="ppaction://hlinkfile"/>
              </a:rPr>
              <a:t>机器人应用</a:t>
            </a:r>
            <a:r>
              <a:rPr lang="en-US" altLang="zh-CN">
                <a:hlinkClick r:id="rId4" action="ppaction://hlinkfile"/>
              </a:rPr>
              <a:t>3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5435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矩形 1"/>
          <p:cNvSpPr>
            <a:spLocks noChangeArrowheads="1"/>
          </p:cNvSpPr>
          <p:nvPr/>
        </p:nvSpPr>
        <p:spPr bwMode="auto">
          <a:xfrm>
            <a:off x="1992314" y="1597025"/>
            <a:ext cx="8351837" cy="3538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/>
              <a:t>1.</a:t>
            </a:r>
            <a:r>
              <a:rPr lang="zh-CN" altLang="en-US" sz="2800" b="1"/>
              <a:t>单片机的发展过程</a:t>
            </a:r>
            <a:endParaRPr lang="zh-CN" altLang="en-US" sz="2800"/>
          </a:p>
          <a:p>
            <a:r>
              <a:rPr lang="zh-CN" altLang="en-US" sz="2800"/>
              <a:t>      单片机技术发展过程可分为如下三个主要阶段。 </a:t>
            </a:r>
          </a:p>
          <a:p>
            <a:r>
              <a:rPr lang="zh-CN" altLang="en-US" sz="2800"/>
              <a:t>      第一阶段（</a:t>
            </a:r>
            <a:r>
              <a:rPr lang="en-US" altLang="zh-CN" sz="2800"/>
              <a:t>1947</a:t>
            </a:r>
            <a:r>
              <a:rPr lang="zh-CN" altLang="en-US" sz="2800"/>
              <a:t>～</a:t>
            </a:r>
            <a:r>
              <a:rPr lang="en-US" altLang="zh-CN" sz="2800"/>
              <a:t>1978</a:t>
            </a:r>
            <a:r>
              <a:rPr lang="zh-CN" altLang="en-US" sz="2800"/>
              <a:t>年）为初级单片机形成阶段。 其典型产品是</a:t>
            </a:r>
            <a:r>
              <a:rPr lang="en-US" altLang="zh-CN" sz="2800"/>
              <a:t>Intel</a:t>
            </a:r>
            <a:r>
              <a:rPr lang="zh-CN" altLang="en-US" sz="2800"/>
              <a:t>公司推出了</a:t>
            </a:r>
            <a:r>
              <a:rPr lang="en-US" altLang="zh-CN" sz="2800"/>
              <a:t>MCS-48</a:t>
            </a:r>
            <a:r>
              <a:rPr lang="zh-CN" altLang="en-US" sz="2800"/>
              <a:t>系列单片机，该单片机具有</a:t>
            </a:r>
            <a:r>
              <a:rPr lang="en-US" altLang="zh-CN" sz="2800"/>
              <a:t>8</a:t>
            </a:r>
            <a:r>
              <a:rPr lang="zh-CN" altLang="en-US" sz="2800"/>
              <a:t>位</a:t>
            </a:r>
            <a:r>
              <a:rPr lang="en-US" altLang="zh-CN" sz="2800"/>
              <a:t>CPU</a:t>
            </a:r>
            <a:r>
              <a:rPr lang="zh-CN" altLang="en-US" sz="2800"/>
              <a:t>、</a:t>
            </a:r>
            <a:r>
              <a:rPr lang="en-US" altLang="zh-CN" sz="2800"/>
              <a:t>1KB ROM</a:t>
            </a:r>
            <a:r>
              <a:rPr lang="zh-CN" altLang="en-US" sz="2800"/>
              <a:t>、</a:t>
            </a:r>
            <a:r>
              <a:rPr lang="en-US" altLang="zh-CN" sz="2800"/>
              <a:t>64B RAM</a:t>
            </a:r>
            <a:r>
              <a:rPr lang="zh-CN" altLang="en-US" sz="2800"/>
              <a:t>、</a:t>
            </a:r>
            <a:r>
              <a:rPr lang="en-US" altLang="zh-CN" sz="2800"/>
              <a:t>27</a:t>
            </a:r>
            <a:r>
              <a:rPr lang="zh-CN" altLang="en-US" sz="2800"/>
              <a:t>根</a:t>
            </a:r>
            <a:r>
              <a:rPr lang="en-US" altLang="zh-CN" sz="2800"/>
              <a:t>I/O</a:t>
            </a:r>
            <a:r>
              <a:rPr lang="zh-CN" altLang="en-US" sz="2800"/>
              <a:t>线和</a:t>
            </a:r>
            <a:r>
              <a:rPr lang="en-US" altLang="zh-CN" sz="2800"/>
              <a:t>1</a:t>
            </a:r>
            <a:r>
              <a:rPr lang="zh-CN" altLang="en-US" sz="2800"/>
              <a:t>个</a:t>
            </a:r>
            <a:r>
              <a:rPr lang="en-US" altLang="zh-CN" sz="2800"/>
              <a:t>8</a:t>
            </a:r>
            <a:r>
              <a:rPr lang="zh-CN" altLang="en-US" sz="2800"/>
              <a:t>位定时器</a:t>
            </a:r>
            <a:r>
              <a:rPr lang="en-US" altLang="zh-CN" sz="2800"/>
              <a:t>/</a:t>
            </a:r>
            <a:r>
              <a:rPr lang="zh-CN" altLang="en-US" sz="2800"/>
              <a:t>计数器。该阶段的特点是存储器容量较小，寻址范围小（不大于</a:t>
            </a:r>
            <a:r>
              <a:rPr lang="en-US" altLang="zh-CN" sz="2800"/>
              <a:t>4KB</a:t>
            </a:r>
            <a:r>
              <a:rPr lang="zh-CN" altLang="en-US" sz="2800"/>
              <a:t>），无串行接口，指令系统功能不强。 </a:t>
            </a:r>
          </a:p>
        </p:txBody>
      </p:sp>
      <p:sp>
        <p:nvSpPr>
          <p:cNvPr id="25603" name="矩形 2"/>
          <p:cNvSpPr>
            <a:spLocks noChangeArrowheads="1"/>
          </p:cNvSpPr>
          <p:nvPr/>
        </p:nvSpPr>
        <p:spPr bwMode="auto">
          <a:xfrm>
            <a:off x="4872038" y="0"/>
            <a:ext cx="403027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/>
              <a:t>1.2.2</a:t>
            </a:r>
            <a:r>
              <a:rPr lang="zh-CN" altLang="en-US" sz="2800" b="1"/>
              <a:t>任务</a:t>
            </a:r>
            <a:r>
              <a:rPr lang="en-US" altLang="zh-CN" sz="2800" b="1"/>
              <a:t>2-2</a:t>
            </a:r>
            <a:r>
              <a:rPr lang="zh-CN" altLang="en-US" sz="2800" b="1"/>
              <a:t>：相关知识</a:t>
            </a:r>
          </a:p>
        </p:txBody>
      </p:sp>
    </p:spTree>
    <p:extLst>
      <p:ext uri="{BB962C8B-B14F-4D97-AF65-F5344CB8AC3E}">
        <p14:creationId xmlns:p14="http://schemas.microsoft.com/office/powerpoint/2010/main" val="481523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4"/>
          <p:cNvSpPr txBox="1">
            <a:spLocks noChangeArrowheads="1"/>
          </p:cNvSpPr>
          <p:nvPr/>
        </p:nvSpPr>
        <p:spPr bwMode="auto">
          <a:xfrm>
            <a:off x="4872039" y="1"/>
            <a:ext cx="3995737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/>
              <a:t>1.2.2</a:t>
            </a:r>
            <a:r>
              <a:rPr lang="zh-CN" altLang="en-US" sz="2800" b="1"/>
              <a:t>任务</a:t>
            </a:r>
            <a:r>
              <a:rPr lang="en-US" altLang="zh-CN" sz="2800" b="1"/>
              <a:t>2-2</a:t>
            </a:r>
            <a:r>
              <a:rPr lang="zh-CN" altLang="en-US" sz="2800" b="1"/>
              <a:t>：相关知识</a:t>
            </a:r>
          </a:p>
        </p:txBody>
      </p:sp>
      <p:sp>
        <p:nvSpPr>
          <p:cNvPr id="26627" name="Text Box 5"/>
          <p:cNvSpPr txBox="1">
            <a:spLocks noChangeArrowheads="1"/>
          </p:cNvSpPr>
          <p:nvPr/>
        </p:nvSpPr>
        <p:spPr bwMode="auto">
          <a:xfrm>
            <a:off x="1992313" y="1484313"/>
            <a:ext cx="8362950" cy="4400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/>
              <a:t>       第二阶段（</a:t>
            </a:r>
            <a:r>
              <a:rPr lang="en-US" altLang="zh-CN" sz="2800"/>
              <a:t>1978</a:t>
            </a:r>
            <a:r>
              <a:rPr lang="zh-CN" altLang="en-US" sz="2800"/>
              <a:t>～</a:t>
            </a:r>
            <a:r>
              <a:rPr lang="en-US" altLang="zh-CN" sz="2800"/>
              <a:t>1983</a:t>
            </a:r>
            <a:r>
              <a:rPr lang="zh-CN" altLang="en-US" sz="2800"/>
              <a:t>年）为高性能单片机阶段。 该单片机具有</a:t>
            </a:r>
            <a:r>
              <a:rPr lang="en-US" altLang="zh-CN" sz="2800"/>
              <a:t>8</a:t>
            </a:r>
            <a:r>
              <a:rPr lang="zh-CN" altLang="en-US" sz="2800"/>
              <a:t>位</a:t>
            </a:r>
            <a:r>
              <a:rPr lang="en-US" altLang="zh-CN" sz="2800"/>
              <a:t>CPU</a:t>
            </a:r>
            <a:r>
              <a:rPr lang="zh-CN" altLang="en-US" sz="2800"/>
              <a:t>、</a:t>
            </a:r>
            <a:r>
              <a:rPr lang="en-US" altLang="zh-CN" sz="2800"/>
              <a:t>4KB ROM</a:t>
            </a:r>
            <a:r>
              <a:rPr lang="zh-CN" altLang="en-US" sz="2800"/>
              <a:t>、</a:t>
            </a:r>
            <a:r>
              <a:rPr lang="en-US" altLang="zh-CN" sz="2800"/>
              <a:t>128B RAM</a:t>
            </a:r>
            <a:r>
              <a:rPr lang="zh-CN" altLang="en-US" sz="2800"/>
              <a:t>、</a:t>
            </a:r>
            <a:r>
              <a:rPr lang="en-US" altLang="zh-CN" sz="2800"/>
              <a:t>4</a:t>
            </a:r>
            <a:r>
              <a:rPr lang="zh-CN" altLang="en-US" sz="2800"/>
              <a:t>个</a:t>
            </a:r>
            <a:r>
              <a:rPr lang="en-US" altLang="zh-CN" sz="2800"/>
              <a:t>8</a:t>
            </a:r>
            <a:r>
              <a:rPr lang="zh-CN" altLang="en-US" sz="2800"/>
              <a:t>位并行口、</a:t>
            </a:r>
            <a:r>
              <a:rPr lang="en-US" altLang="zh-CN" sz="2800"/>
              <a:t>1</a:t>
            </a:r>
            <a:r>
              <a:rPr lang="zh-CN" altLang="en-US" sz="2800"/>
              <a:t>个全双工串行口、</a:t>
            </a:r>
            <a:r>
              <a:rPr lang="en-US" altLang="zh-CN" sz="2800"/>
              <a:t>2</a:t>
            </a:r>
            <a:r>
              <a:rPr lang="zh-CN" altLang="en-US" sz="2800"/>
              <a:t>个</a:t>
            </a:r>
            <a:r>
              <a:rPr lang="en-US" altLang="zh-CN" sz="2800"/>
              <a:t>16</a:t>
            </a:r>
            <a:r>
              <a:rPr lang="zh-CN" altLang="en-US" sz="2800"/>
              <a:t>位定时</a:t>
            </a:r>
            <a:r>
              <a:rPr lang="en-US" altLang="zh-CN" sz="2800"/>
              <a:t>/</a:t>
            </a:r>
            <a:r>
              <a:rPr lang="zh-CN" altLang="en-US" sz="2800"/>
              <a:t>计数器、寻址范围</a:t>
            </a:r>
            <a:r>
              <a:rPr lang="en-US" altLang="zh-CN" sz="2800"/>
              <a:t>64KB</a:t>
            </a:r>
            <a:r>
              <a:rPr lang="zh-CN" altLang="en-US" sz="2800"/>
              <a:t>。</a:t>
            </a:r>
            <a:endParaRPr lang="en-US" altLang="zh-CN" sz="2800"/>
          </a:p>
          <a:p>
            <a:r>
              <a:rPr lang="zh-CN" altLang="en-US" sz="2800"/>
              <a:t>       第三阶段（</a:t>
            </a:r>
            <a:r>
              <a:rPr lang="en-US" altLang="zh-CN" sz="2800"/>
              <a:t>1983</a:t>
            </a:r>
            <a:r>
              <a:rPr lang="zh-CN" altLang="en-US" sz="2800"/>
              <a:t>年以后）。其典型产品是</a:t>
            </a:r>
            <a:r>
              <a:rPr lang="en-US" altLang="zh-CN" sz="2800"/>
              <a:t>Intel</a:t>
            </a:r>
            <a:r>
              <a:rPr lang="zh-CN" altLang="en-US" sz="2800"/>
              <a:t>推出</a:t>
            </a:r>
            <a:r>
              <a:rPr lang="en-US" altLang="zh-CN" sz="2800"/>
              <a:t>MCS-96</a:t>
            </a:r>
            <a:r>
              <a:rPr lang="zh-CN" altLang="en-US" sz="2800"/>
              <a:t>系列单片机。该单片机具有</a:t>
            </a:r>
            <a:r>
              <a:rPr lang="en-US" altLang="zh-CN" sz="2800"/>
              <a:t>16</a:t>
            </a:r>
            <a:r>
              <a:rPr lang="zh-CN" altLang="en-US" sz="2800"/>
              <a:t>位</a:t>
            </a:r>
            <a:r>
              <a:rPr lang="en-US" altLang="zh-CN" sz="2800"/>
              <a:t>CPU</a:t>
            </a:r>
            <a:r>
              <a:rPr lang="zh-CN" altLang="en-US" sz="2800"/>
              <a:t>、</a:t>
            </a:r>
            <a:r>
              <a:rPr lang="en-US" altLang="zh-CN" sz="2800"/>
              <a:t>8KB ROM</a:t>
            </a:r>
            <a:r>
              <a:rPr lang="zh-CN" altLang="en-US" sz="2800"/>
              <a:t>、</a:t>
            </a:r>
            <a:r>
              <a:rPr lang="en-US" altLang="zh-CN" sz="2800"/>
              <a:t>232B RAM</a:t>
            </a:r>
            <a:r>
              <a:rPr lang="zh-CN" altLang="en-US" sz="2800"/>
              <a:t>、</a:t>
            </a:r>
            <a:r>
              <a:rPr lang="en-US" altLang="zh-CN" sz="2800"/>
              <a:t>5</a:t>
            </a:r>
            <a:r>
              <a:rPr lang="zh-CN" altLang="en-US" sz="2800"/>
              <a:t>个</a:t>
            </a:r>
            <a:r>
              <a:rPr lang="en-US" altLang="zh-CN" sz="2800"/>
              <a:t>8</a:t>
            </a:r>
            <a:r>
              <a:rPr lang="zh-CN" altLang="en-US" sz="2800"/>
              <a:t>位并行口、</a:t>
            </a:r>
            <a:r>
              <a:rPr lang="en-US" altLang="zh-CN" sz="2800"/>
              <a:t>1</a:t>
            </a:r>
            <a:r>
              <a:rPr lang="zh-CN" altLang="en-US" sz="2800"/>
              <a:t>个全双工串行口、</a:t>
            </a:r>
            <a:r>
              <a:rPr lang="en-US" altLang="zh-CN" sz="2800"/>
              <a:t>2</a:t>
            </a:r>
            <a:r>
              <a:rPr lang="zh-CN" altLang="en-US" sz="2800"/>
              <a:t>个</a:t>
            </a:r>
            <a:r>
              <a:rPr lang="en-US" altLang="zh-CN" sz="2800"/>
              <a:t>16</a:t>
            </a:r>
            <a:r>
              <a:rPr lang="zh-CN" altLang="en-US" sz="2800"/>
              <a:t>位定时</a:t>
            </a:r>
            <a:r>
              <a:rPr lang="en-US" altLang="zh-CN" sz="2800"/>
              <a:t>/</a:t>
            </a:r>
            <a:r>
              <a:rPr lang="zh-CN" altLang="en-US" sz="2800"/>
              <a:t>计数器、寻址范围</a:t>
            </a:r>
            <a:r>
              <a:rPr lang="en-US" altLang="zh-CN" sz="2800"/>
              <a:t>64KB,</a:t>
            </a:r>
            <a:r>
              <a:rPr lang="zh-CN" altLang="en-US" sz="2800"/>
              <a:t>片上还有</a:t>
            </a:r>
            <a:r>
              <a:rPr lang="en-US" altLang="zh-CN" sz="2800"/>
              <a:t>8</a:t>
            </a:r>
            <a:r>
              <a:rPr lang="zh-CN" altLang="en-US" sz="2800"/>
              <a:t>路</a:t>
            </a:r>
            <a:r>
              <a:rPr lang="en-US" altLang="zh-CN" sz="2800"/>
              <a:t>10</a:t>
            </a:r>
            <a:r>
              <a:rPr lang="zh-CN" altLang="en-US" sz="2800"/>
              <a:t>位</a:t>
            </a:r>
            <a:r>
              <a:rPr lang="en-US" altLang="zh-CN" sz="2800"/>
              <a:t>ADC</a:t>
            </a:r>
            <a:r>
              <a:rPr lang="zh-CN" altLang="en-US" sz="2800"/>
              <a:t>、</a:t>
            </a:r>
            <a:r>
              <a:rPr lang="en-US" altLang="zh-CN" sz="2800"/>
              <a:t>1</a:t>
            </a:r>
            <a:r>
              <a:rPr lang="zh-CN" altLang="en-US" sz="2800"/>
              <a:t>路</a:t>
            </a:r>
            <a:r>
              <a:rPr lang="en-US" altLang="zh-CN" sz="2800"/>
              <a:t>PWM</a:t>
            </a:r>
            <a:r>
              <a:rPr lang="zh-CN" altLang="en-US" sz="2800"/>
              <a:t>输出及高速</a:t>
            </a:r>
            <a:r>
              <a:rPr lang="en-US" altLang="zh-CN" sz="2800"/>
              <a:t>I/O</a:t>
            </a:r>
            <a:r>
              <a:rPr lang="zh-CN" altLang="en-US" sz="2800"/>
              <a:t>部件等。</a:t>
            </a:r>
            <a:endParaRPr lang="en-US" altLang="zh-CN" b="1"/>
          </a:p>
        </p:txBody>
      </p:sp>
    </p:spTree>
    <p:extLst>
      <p:ext uri="{BB962C8B-B14F-4D97-AF65-F5344CB8AC3E}">
        <p14:creationId xmlns:p14="http://schemas.microsoft.com/office/powerpoint/2010/main" val="3333794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4"/>
          <p:cNvSpPr txBox="1">
            <a:spLocks noChangeArrowheads="1"/>
          </p:cNvSpPr>
          <p:nvPr/>
        </p:nvSpPr>
        <p:spPr bwMode="auto">
          <a:xfrm>
            <a:off x="4800600" y="1"/>
            <a:ext cx="399573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/>
              <a:t>1.2.2</a:t>
            </a:r>
            <a:r>
              <a:rPr lang="zh-CN" altLang="en-US" sz="2800" b="1"/>
              <a:t>任务</a:t>
            </a:r>
            <a:r>
              <a:rPr lang="en-US" altLang="zh-CN" sz="2800" b="1"/>
              <a:t>2-2</a:t>
            </a:r>
            <a:r>
              <a:rPr lang="zh-CN" altLang="en-US" sz="2800" b="1"/>
              <a:t>：相关知识</a:t>
            </a:r>
          </a:p>
        </p:txBody>
      </p:sp>
      <p:sp>
        <p:nvSpPr>
          <p:cNvPr id="27651" name="Text Box 5"/>
          <p:cNvSpPr txBox="1">
            <a:spLocks noChangeArrowheads="1"/>
          </p:cNvSpPr>
          <p:nvPr/>
        </p:nvSpPr>
        <p:spPr bwMode="auto">
          <a:xfrm>
            <a:off x="1866901" y="1557338"/>
            <a:ext cx="8372475" cy="4246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/>
              <a:t>2.</a:t>
            </a:r>
            <a:r>
              <a:rPr lang="zh-CN" altLang="en-US" sz="2800" b="1"/>
              <a:t>单片机产品近况</a:t>
            </a:r>
            <a:endParaRPr lang="zh-CN" altLang="en-US" sz="2800"/>
          </a:p>
          <a:p>
            <a:r>
              <a:rPr lang="zh-CN" altLang="en-US" sz="2800"/>
              <a:t>       单片机产品已达</a:t>
            </a:r>
            <a:r>
              <a:rPr lang="en-US" altLang="zh-CN" sz="2800"/>
              <a:t>60</a:t>
            </a:r>
            <a:r>
              <a:rPr lang="zh-CN" altLang="en-US" sz="2800"/>
              <a:t>多个系列，</a:t>
            </a:r>
            <a:r>
              <a:rPr lang="en-US" altLang="zh-CN" sz="2800"/>
              <a:t>600</a:t>
            </a:r>
            <a:r>
              <a:rPr lang="zh-CN" altLang="en-US" sz="2800"/>
              <a:t>多个品种。但近年来推出的与</a:t>
            </a:r>
            <a:r>
              <a:rPr lang="en-US" altLang="zh-CN" sz="2800"/>
              <a:t>80C51</a:t>
            </a:r>
            <a:r>
              <a:rPr lang="zh-CN" altLang="en-US" sz="2800"/>
              <a:t>兼容的主要产品如下所示。</a:t>
            </a:r>
          </a:p>
          <a:p>
            <a:r>
              <a:rPr lang="zh-CN" altLang="en-US" sz="2800"/>
              <a:t>（</a:t>
            </a:r>
            <a:r>
              <a:rPr lang="en-US" altLang="zh-CN" sz="2800"/>
              <a:t>1</a:t>
            </a:r>
            <a:r>
              <a:rPr lang="zh-CN" altLang="en-US" sz="2800"/>
              <a:t>）</a:t>
            </a:r>
            <a:r>
              <a:rPr lang="en-US" altLang="zh-CN" sz="2800"/>
              <a:t>ATMEL</a:t>
            </a:r>
            <a:r>
              <a:rPr lang="zh-CN" altLang="en-US" sz="2800"/>
              <a:t>公司生产</a:t>
            </a:r>
            <a:r>
              <a:rPr lang="en-US" altLang="zh-CN" sz="2800"/>
              <a:t>E2PROM</a:t>
            </a:r>
            <a:r>
              <a:rPr lang="zh-CN" altLang="en-US" sz="2800"/>
              <a:t>、</a:t>
            </a:r>
            <a:r>
              <a:rPr lang="en-US" altLang="zh-CN" sz="2800"/>
              <a:t>Flash</a:t>
            </a:r>
            <a:r>
              <a:rPr lang="zh-CN" altLang="en-US" sz="2800"/>
              <a:t>存储器技术的</a:t>
            </a:r>
            <a:r>
              <a:rPr lang="en-US" altLang="zh-CN" sz="2800"/>
              <a:t>AT89S51/89S52</a:t>
            </a:r>
            <a:r>
              <a:rPr lang="zh-CN" altLang="en-US" sz="2800"/>
              <a:t>系列单片机。</a:t>
            </a:r>
          </a:p>
          <a:p>
            <a:r>
              <a:rPr lang="zh-CN" altLang="en-US" sz="2800"/>
              <a:t>（</a:t>
            </a:r>
            <a:r>
              <a:rPr lang="en-US" altLang="zh-CN" sz="2800"/>
              <a:t>2</a:t>
            </a:r>
            <a:r>
              <a:rPr lang="zh-CN" altLang="en-US" sz="2800"/>
              <a:t>）</a:t>
            </a:r>
            <a:r>
              <a:rPr lang="en-US" altLang="zh-CN" sz="2800"/>
              <a:t>Philips</a:t>
            </a:r>
            <a:r>
              <a:rPr lang="zh-CN" altLang="en-US" sz="2800"/>
              <a:t>公司生产的</a:t>
            </a:r>
            <a:r>
              <a:rPr lang="en-US" altLang="zh-CN" sz="2800"/>
              <a:t>80C51</a:t>
            </a:r>
            <a:r>
              <a:rPr lang="zh-CN" altLang="en-US" sz="2800"/>
              <a:t>、</a:t>
            </a:r>
            <a:r>
              <a:rPr lang="en-US" altLang="zh-CN" sz="2800"/>
              <a:t>80C550</a:t>
            </a:r>
            <a:r>
              <a:rPr lang="zh-CN" altLang="en-US" sz="2800"/>
              <a:t>、</a:t>
            </a:r>
            <a:r>
              <a:rPr lang="en-US" altLang="zh-CN" sz="2800"/>
              <a:t>80C552</a:t>
            </a:r>
            <a:r>
              <a:rPr lang="zh-CN" altLang="en-US" sz="2800"/>
              <a:t>系列单片机。</a:t>
            </a:r>
          </a:p>
          <a:p>
            <a:r>
              <a:rPr lang="zh-CN" altLang="en-US" sz="2800"/>
              <a:t>（</a:t>
            </a:r>
            <a:r>
              <a:rPr lang="en-US" altLang="zh-CN" sz="2800"/>
              <a:t>3</a:t>
            </a:r>
            <a:r>
              <a:rPr lang="zh-CN" altLang="en-US" sz="2800"/>
              <a:t>）</a:t>
            </a:r>
            <a:r>
              <a:rPr lang="en-US" altLang="zh-CN" sz="2800"/>
              <a:t>Motorola</a:t>
            </a:r>
            <a:r>
              <a:rPr lang="zh-CN" altLang="en-US" sz="2800"/>
              <a:t>公司生产的</a:t>
            </a:r>
            <a:r>
              <a:rPr lang="en-US" altLang="zh-CN" sz="2800"/>
              <a:t>M68HC05</a:t>
            </a:r>
            <a:r>
              <a:rPr lang="zh-CN" altLang="en-US" sz="2800"/>
              <a:t>系列单片机。</a:t>
            </a:r>
          </a:p>
          <a:p>
            <a:r>
              <a:rPr lang="zh-CN" altLang="en-US" sz="2800"/>
              <a:t>（</a:t>
            </a:r>
            <a:r>
              <a:rPr lang="en-US" altLang="zh-CN" sz="2800"/>
              <a:t>4</a:t>
            </a:r>
            <a:r>
              <a:rPr lang="zh-CN" altLang="en-US" sz="2800"/>
              <a:t>）</a:t>
            </a:r>
            <a:r>
              <a:rPr lang="en-US" altLang="zh-CN" sz="2800"/>
              <a:t>Microchip</a:t>
            </a:r>
            <a:r>
              <a:rPr lang="zh-CN" altLang="en-US" sz="2800"/>
              <a:t>公司生产的</a:t>
            </a:r>
            <a:r>
              <a:rPr lang="en-US" altLang="zh-CN" sz="2800"/>
              <a:t>PIC</a:t>
            </a:r>
            <a:r>
              <a:rPr lang="zh-CN" altLang="en-US" sz="2800"/>
              <a:t>系列单片机。</a:t>
            </a: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9473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4"/>
          <p:cNvSpPr txBox="1">
            <a:spLocks noChangeArrowheads="1"/>
          </p:cNvSpPr>
          <p:nvPr/>
        </p:nvSpPr>
        <p:spPr bwMode="auto">
          <a:xfrm>
            <a:off x="5087939" y="1"/>
            <a:ext cx="3995737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/>
              <a:t>1.2.2</a:t>
            </a:r>
            <a:r>
              <a:rPr lang="zh-CN" altLang="en-US" sz="2800" b="1"/>
              <a:t>任务</a:t>
            </a:r>
            <a:r>
              <a:rPr lang="en-US" altLang="zh-CN" sz="2800" b="1"/>
              <a:t>2-2</a:t>
            </a:r>
            <a:r>
              <a:rPr lang="zh-CN" altLang="en-US" sz="2800" b="1"/>
              <a:t>：相关知识</a:t>
            </a:r>
          </a:p>
        </p:txBody>
      </p:sp>
      <p:sp>
        <p:nvSpPr>
          <p:cNvPr id="28675" name="Text Box 5"/>
          <p:cNvSpPr txBox="1">
            <a:spLocks noChangeArrowheads="1"/>
          </p:cNvSpPr>
          <p:nvPr/>
        </p:nvSpPr>
        <p:spPr bwMode="auto">
          <a:xfrm>
            <a:off x="1703388" y="1484313"/>
            <a:ext cx="8640762" cy="3539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/>
              <a:t>3.</a:t>
            </a:r>
            <a:r>
              <a:rPr lang="zh-CN" altLang="en-US" sz="2800" b="1"/>
              <a:t>单片机的特点</a:t>
            </a:r>
            <a:endParaRPr lang="zh-CN" altLang="en-US" sz="2800"/>
          </a:p>
          <a:p>
            <a:r>
              <a:rPr lang="en-US" altLang="zh-CN" sz="2800"/>
              <a:t>(1) </a:t>
            </a:r>
            <a:r>
              <a:rPr lang="zh-CN" altLang="en-US" sz="2800"/>
              <a:t>体积小、重量轻、价格低、耗电少、易于产品化。  </a:t>
            </a:r>
          </a:p>
          <a:p>
            <a:r>
              <a:rPr lang="en-US" altLang="zh-CN" sz="2800"/>
              <a:t>(2) </a:t>
            </a:r>
            <a:r>
              <a:rPr lang="zh-CN" altLang="en-US" sz="2800"/>
              <a:t>控制性能。实时控制功能强、运行速度快。</a:t>
            </a:r>
            <a:endParaRPr lang="en-US" altLang="zh-CN" sz="2800"/>
          </a:p>
          <a:p>
            <a:r>
              <a:rPr lang="zh-CN" altLang="en-US" sz="2800"/>
              <a:t> </a:t>
            </a:r>
            <a:r>
              <a:rPr lang="en-US" altLang="zh-CN" sz="2800"/>
              <a:t>(3) </a:t>
            </a:r>
            <a:r>
              <a:rPr lang="zh-CN" altLang="en-US" sz="2800"/>
              <a:t>可靠性高。</a:t>
            </a:r>
            <a:endParaRPr lang="zh-CN" altLang="en-US" sz="2800" b="1"/>
          </a:p>
          <a:p>
            <a:r>
              <a:rPr lang="en-US" altLang="zh-CN" sz="2800" b="1"/>
              <a:t>4.</a:t>
            </a:r>
            <a:r>
              <a:rPr lang="zh-CN" altLang="en-US" sz="2800" b="1"/>
              <a:t>单片机的发展趋势</a:t>
            </a:r>
            <a:endParaRPr lang="zh-CN" altLang="en-US" sz="2800"/>
          </a:p>
          <a:p>
            <a:r>
              <a:rPr lang="en-US" altLang="zh-CN" sz="2800"/>
              <a:t>        20</a:t>
            </a:r>
            <a:r>
              <a:rPr lang="zh-CN" altLang="en-US" sz="2800"/>
              <a:t>世纪</a:t>
            </a:r>
            <a:r>
              <a:rPr lang="en-US" altLang="zh-CN" sz="2800"/>
              <a:t>80</a:t>
            </a:r>
            <a:r>
              <a:rPr lang="zh-CN" altLang="en-US" sz="2800"/>
              <a:t>年代以来，单片机有了新的发展，各半导体器件厂商也纷纷推出自己的产品系列。根据市场的需求要求，未来单片机的发展趋势有如下几个方面。</a:t>
            </a:r>
          </a:p>
        </p:txBody>
      </p:sp>
    </p:spTree>
    <p:extLst>
      <p:ext uri="{BB962C8B-B14F-4D97-AF65-F5344CB8AC3E}">
        <p14:creationId xmlns:p14="http://schemas.microsoft.com/office/powerpoint/2010/main" val="2706367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TextBox 99"/>
          <p:cNvSpPr txBox="1"/>
          <p:nvPr/>
        </p:nvSpPr>
        <p:spPr>
          <a:xfrm>
            <a:off x="9477552" y="758969"/>
            <a:ext cx="27446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6" name="TextBox 99"/>
          <p:cNvSpPr txBox="1"/>
          <p:nvPr/>
        </p:nvSpPr>
        <p:spPr>
          <a:xfrm>
            <a:off x="9477552" y="758969"/>
            <a:ext cx="27446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0" name="五边形 107"/>
          <p:cNvSpPr/>
          <p:nvPr/>
        </p:nvSpPr>
        <p:spPr>
          <a:xfrm>
            <a:off x="0" y="6476764"/>
            <a:ext cx="10095355" cy="369278"/>
          </a:xfrm>
          <a:prstGeom prst="homePlate">
            <a:avLst>
              <a:gd name="adj" fmla="val 97165"/>
            </a:avLst>
          </a:prstGeom>
          <a:solidFill>
            <a:srgbClr val="3399FF"/>
          </a:solidFill>
          <a:ln w="38100">
            <a:solidFill>
              <a:srgbClr val="33CCFF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矩形 13"/>
          <p:cNvSpPr>
            <a:spLocks noChangeArrowheads="1"/>
          </p:cNvSpPr>
          <p:nvPr/>
        </p:nvSpPr>
        <p:spPr bwMode="auto">
          <a:xfrm>
            <a:off x="10112610" y="6476764"/>
            <a:ext cx="2079390" cy="367130"/>
          </a:xfrm>
          <a:prstGeom prst="rect">
            <a:avLst/>
          </a:prstGeom>
          <a:solidFill>
            <a:srgbClr val="3399FF"/>
          </a:solidFill>
          <a:ln w="57150">
            <a:solidFill>
              <a:srgbClr val="33CCFF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3" name="Picture 2" descr="C:\Users\Administrator\Desktop\lt8zW7p3Jk6w6uFdpsbuwUUsQjWW副本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0091" y="6499662"/>
            <a:ext cx="1742538" cy="343690"/>
          </a:xfrm>
          <a:prstGeom prst="rect">
            <a:avLst/>
          </a:prstGeom>
          <a:noFill/>
          <a:ln w="57150"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</p:pic>
      <p:sp>
        <p:nvSpPr>
          <p:cNvPr id="15" name="矩形 14"/>
          <p:cNvSpPr/>
          <p:nvPr/>
        </p:nvSpPr>
        <p:spPr>
          <a:xfrm>
            <a:off x="1355577" y="1449117"/>
            <a:ext cx="6964119" cy="153342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587129" y="1636857"/>
            <a:ext cx="6725159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</a:t>
            </a:r>
            <a:r>
              <a:rPr lang="zh-CN" altLang="en-US" sz="2800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</a:t>
            </a:r>
            <a:r>
              <a:rPr lang="en-US" altLang="zh-CN" sz="2400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solidFill>
                  <a:schemeClr val="bg1"/>
                </a:solidFill>
              </a:rPr>
              <a:t> 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1.;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2.</a:t>
            </a:r>
            <a:r>
              <a:rPr lang="en-US" altLang="zh-CN" sz="2800" b="1" dirty="0">
                <a:latin typeface="宋体" charset="-122"/>
                <a:cs typeface="Times New Roman" pitchFamily="18" charset="0"/>
              </a:rPr>
              <a:t>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396103" y="4610601"/>
            <a:ext cx="6923593" cy="113393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2354887" y="4458490"/>
            <a:ext cx="661606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endParaRPr lang="en-US" altLang="zh-CN" sz="2400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25000"/>
              </a:lnSpc>
            </a:pPr>
            <a:r>
              <a:rPr lang="zh-CN" altLang="en-US" sz="2400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zh-CN" sz="2400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722801" y="1526883"/>
            <a:ext cx="1321096" cy="1286555"/>
          </a:xfrm>
          <a:prstGeom prst="ellipse">
            <a:avLst/>
          </a:prstGeom>
          <a:solidFill>
            <a:srgbClr val="0070C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学习内容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763326" y="4574262"/>
            <a:ext cx="1321096" cy="1286555"/>
          </a:xfrm>
          <a:prstGeom prst="ellipse">
            <a:avLst/>
          </a:prstGeom>
          <a:solidFill>
            <a:srgbClr val="0070C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kern="10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难点</a:t>
            </a:r>
            <a:endParaRPr lang="zh-CN" altLang="en-US" sz="28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椭圆​​ 13"/>
          <p:cNvSpPr/>
          <p:nvPr/>
        </p:nvSpPr>
        <p:spPr>
          <a:xfrm>
            <a:off x="8616404" y="2933418"/>
            <a:ext cx="3391877" cy="1104132"/>
          </a:xfrm>
          <a:prstGeom prst="ellipse">
            <a:avLst/>
          </a:prstGeom>
          <a:gradFill flip="none" rotWithShape="1">
            <a:gsLst>
              <a:gs pos="0">
                <a:srgbClr val="FFFFFF">
                  <a:lumMod val="95000"/>
                </a:srgbClr>
              </a:gs>
              <a:gs pos="13000">
                <a:srgbClr val="FFFFFF">
                  <a:lumMod val="85000"/>
                </a:srgbClr>
              </a:gs>
              <a:gs pos="100000">
                <a:srgbClr val="FFFFFF">
                  <a:lumMod val="95000"/>
                </a:srgbClr>
              </a:gs>
            </a:gsLst>
            <a:lin ang="16200000" scaled="0"/>
            <a:tileRect/>
          </a:gradFill>
          <a:ln w="3175" cap="flat" cmpd="sng" algn="ctr">
            <a:solidFill>
              <a:srgbClr val="FFFFFF">
                <a:lumMod val="75000"/>
              </a:srgbClr>
            </a:solidFill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25" name="椭圆​​ 9"/>
          <p:cNvSpPr/>
          <p:nvPr/>
        </p:nvSpPr>
        <p:spPr>
          <a:xfrm>
            <a:off x="8970952" y="2962061"/>
            <a:ext cx="2740345" cy="853152"/>
          </a:xfrm>
          <a:prstGeom prst="ellipse">
            <a:avLst/>
          </a:prstGeom>
          <a:solidFill>
            <a:srgbClr val="FFFFFF"/>
          </a:solidFill>
          <a:ln w="25400" cap="flat" cmpd="sng" algn="ctr">
            <a:solidFill>
              <a:srgbClr val="FFFFFF">
                <a:lumMod val="75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355577" y="3272484"/>
            <a:ext cx="6964119" cy="101286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859798" y="3205015"/>
            <a:ext cx="6950912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400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.;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altLang="zh-CN" sz="2800" b="1" dirty="0">
                <a:latin typeface="宋体" charset="-122"/>
                <a:cs typeface="Times New Roman" pitchFamily="18" charset="0"/>
              </a:rPr>
              <a:t>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sz="2800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</a:t>
            </a:r>
            <a:r>
              <a:rPr lang="en-US" altLang="zh-CN" sz="2400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</a:t>
            </a:r>
            <a:endParaRPr lang="zh-CN" altLang="en-US" sz="2400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722801" y="3171935"/>
            <a:ext cx="1321096" cy="1286555"/>
          </a:xfrm>
          <a:prstGeom prst="ellipse">
            <a:avLst/>
          </a:prstGeom>
          <a:solidFill>
            <a:srgbClr val="0070C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</a:t>
            </a:r>
          </a:p>
        </p:txBody>
      </p:sp>
      <p:sp>
        <p:nvSpPr>
          <p:cNvPr id="30" name="Oval 29"/>
          <p:cNvSpPr>
            <a:spLocks noChangeArrowheads="1"/>
          </p:cNvSpPr>
          <p:nvPr/>
        </p:nvSpPr>
        <p:spPr bwMode="auto">
          <a:xfrm>
            <a:off x="9237178" y="2701472"/>
            <a:ext cx="2301875" cy="1149350"/>
          </a:xfrm>
          <a:prstGeom prst="ellipse">
            <a:avLst/>
          </a:prstGeom>
          <a:gradFill rotWithShape="1">
            <a:gsLst>
              <a:gs pos="0">
                <a:srgbClr val="765E00"/>
              </a:gs>
              <a:gs pos="100000">
                <a:srgbClr val="FFCC00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eaVert"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5" name="Oval 31"/>
          <p:cNvSpPr>
            <a:spLocks noChangeArrowheads="1"/>
          </p:cNvSpPr>
          <p:nvPr/>
        </p:nvSpPr>
        <p:spPr bwMode="auto">
          <a:xfrm>
            <a:off x="9411254" y="2769055"/>
            <a:ext cx="2030412" cy="944562"/>
          </a:xfrm>
          <a:prstGeom prst="ellipse">
            <a:avLst/>
          </a:prstGeom>
          <a:gradFill rotWithShape="1">
            <a:gsLst>
              <a:gs pos="0">
                <a:srgbClr val="CAA200"/>
              </a:gs>
              <a:gs pos="100000">
                <a:srgbClr val="FFCC00">
                  <a:alpha val="48000"/>
                </a:srgbClr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eaVert"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6" name="Text Box 33"/>
          <p:cNvSpPr txBox="1">
            <a:spLocks noChangeArrowheads="1"/>
          </p:cNvSpPr>
          <p:nvPr/>
        </p:nvSpPr>
        <p:spPr bwMode="auto">
          <a:xfrm>
            <a:off x="9725579" y="3016591"/>
            <a:ext cx="171608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000000"/>
                </a:solidFill>
              </a:rPr>
              <a:t>职业必备</a:t>
            </a:r>
          </a:p>
        </p:txBody>
      </p:sp>
      <p:grpSp>
        <p:nvGrpSpPr>
          <p:cNvPr id="37" name="Group 32"/>
          <p:cNvGrpSpPr>
            <a:grpSpLocks/>
          </p:cNvGrpSpPr>
          <p:nvPr/>
        </p:nvGrpSpPr>
        <p:grpSpPr bwMode="auto">
          <a:xfrm>
            <a:off x="9855033" y="1785378"/>
            <a:ext cx="457200" cy="1138238"/>
            <a:chOff x="0" y="0"/>
            <a:chExt cx="498" cy="1245"/>
          </a:xfrm>
        </p:grpSpPr>
        <p:sp>
          <p:nvSpPr>
            <p:cNvPr id="38" name="Freeform 35"/>
            <p:cNvSpPr>
              <a:spLocks/>
            </p:cNvSpPr>
            <p:nvPr/>
          </p:nvSpPr>
          <p:spPr bwMode="auto">
            <a:xfrm>
              <a:off x="121" y="0"/>
              <a:ext cx="233" cy="254"/>
            </a:xfrm>
            <a:custGeom>
              <a:avLst/>
              <a:gdLst>
                <a:gd name="T0" fmla="*/ 116 w 267"/>
                <a:gd name="T1" fmla="*/ 0 h 292"/>
                <a:gd name="T2" fmla="*/ 140 w 267"/>
                <a:gd name="T3" fmla="*/ 3 h 292"/>
                <a:gd name="T4" fmla="*/ 162 w 267"/>
                <a:gd name="T5" fmla="*/ 10 h 292"/>
                <a:gd name="T6" fmla="*/ 182 w 267"/>
                <a:gd name="T7" fmla="*/ 22 h 292"/>
                <a:gd name="T8" fmla="*/ 199 w 267"/>
                <a:gd name="T9" fmla="*/ 37 h 292"/>
                <a:gd name="T10" fmla="*/ 214 w 267"/>
                <a:gd name="T11" fmla="*/ 56 h 292"/>
                <a:gd name="T12" fmla="*/ 224 w 267"/>
                <a:gd name="T13" fmla="*/ 77 h 292"/>
                <a:gd name="T14" fmla="*/ 231 w 267"/>
                <a:gd name="T15" fmla="*/ 101 h 292"/>
                <a:gd name="T16" fmla="*/ 233 w 267"/>
                <a:gd name="T17" fmla="*/ 127 h 292"/>
                <a:gd name="T18" fmla="*/ 231 w 267"/>
                <a:gd name="T19" fmla="*/ 152 h 292"/>
                <a:gd name="T20" fmla="*/ 224 w 267"/>
                <a:gd name="T21" fmla="*/ 177 h 292"/>
                <a:gd name="T22" fmla="*/ 214 w 267"/>
                <a:gd name="T23" fmla="*/ 197 h 292"/>
                <a:gd name="T24" fmla="*/ 199 w 267"/>
                <a:gd name="T25" fmla="*/ 217 h 292"/>
                <a:gd name="T26" fmla="*/ 182 w 267"/>
                <a:gd name="T27" fmla="*/ 232 h 292"/>
                <a:gd name="T28" fmla="*/ 162 w 267"/>
                <a:gd name="T29" fmla="*/ 244 h 292"/>
                <a:gd name="T30" fmla="*/ 140 w 267"/>
                <a:gd name="T31" fmla="*/ 251 h 292"/>
                <a:gd name="T32" fmla="*/ 116 w 267"/>
                <a:gd name="T33" fmla="*/ 254 h 292"/>
                <a:gd name="T34" fmla="*/ 90 w 267"/>
                <a:gd name="T35" fmla="*/ 251 h 292"/>
                <a:gd name="T36" fmla="*/ 65 w 267"/>
                <a:gd name="T37" fmla="*/ 241 h 292"/>
                <a:gd name="T38" fmla="*/ 45 w 267"/>
                <a:gd name="T39" fmla="*/ 226 h 292"/>
                <a:gd name="T40" fmla="*/ 25 w 267"/>
                <a:gd name="T41" fmla="*/ 206 h 292"/>
                <a:gd name="T42" fmla="*/ 11 w 267"/>
                <a:gd name="T43" fmla="*/ 183 h 292"/>
                <a:gd name="T44" fmla="*/ 3 w 267"/>
                <a:gd name="T45" fmla="*/ 155 h 292"/>
                <a:gd name="T46" fmla="*/ 0 w 267"/>
                <a:gd name="T47" fmla="*/ 127 h 292"/>
                <a:gd name="T48" fmla="*/ 3 w 267"/>
                <a:gd name="T49" fmla="*/ 98 h 292"/>
                <a:gd name="T50" fmla="*/ 11 w 267"/>
                <a:gd name="T51" fmla="*/ 70 h 292"/>
                <a:gd name="T52" fmla="*/ 25 w 267"/>
                <a:gd name="T53" fmla="*/ 47 h 292"/>
                <a:gd name="T54" fmla="*/ 45 w 267"/>
                <a:gd name="T55" fmla="*/ 28 h 292"/>
                <a:gd name="T56" fmla="*/ 65 w 267"/>
                <a:gd name="T57" fmla="*/ 12 h 292"/>
                <a:gd name="T58" fmla="*/ 90 w 267"/>
                <a:gd name="T59" fmla="*/ 3 h 292"/>
                <a:gd name="T60" fmla="*/ 116 w 267"/>
                <a:gd name="T61" fmla="*/ 0 h 292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67"/>
                <a:gd name="T94" fmla="*/ 0 h 292"/>
                <a:gd name="T95" fmla="*/ 267 w 267"/>
                <a:gd name="T96" fmla="*/ 292 h 292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67" h="292">
                  <a:moveTo>
                    <a:pt x="133" y="0"/>
                  </a:moveTo>
                  <a:lnTo>
                    <a:pt x="161" y="3"/>
                  </a:lnTo>
                  <a:lnTo>
                    <a:pt x="186" y="12"/>
                  </a:lnTo>
                  <a:lnTo>
                    <a:pt x="209" y="25"/>
                  </a:lnTo>
                  <a:lnTo>
                    <a:pt x="228" y="42"/>
                  </a:lnTo>
                  <a:lnTo>
                    <a:pt x="245" y="64"/>
                  </a:lnTo>
                  <a:lnTo>
                    <a:pt x="257" y="88"/>
                  </a:lnTo>
                  <a:lnTo>
                    <a:pt x="265" y="116"/>
                  </a:lnTo>
                  <a:lnTo>
                    <a:pt x="267" y="146"/>
                  </a:lnTo>
                  <a:lnTo>
                    <a:pt x="265" y="175"/>
                  </a:lnTo>
                  <a:lnTo>
                    <a:pt x="257" y="203"/>
                  </a:lnTo>
                  <a:lnTo>
                    <a:pt x="245" y="227"/>
                  </a:lnTo>
                  <a:lnTo>
                    <a:pt x="228" y="249"/>
                  </a:lnTo>
                  <a:lnTo>
                    <a:pt x="209" y="267"/>
                  </a:lnTo>
                  <a:lnTo>
                    <a:pt x="186" y="281"/>
                  </a:lnTo>
                  <a:lnTo>
                    <a:pt x="161" y="289"/>
                  </a:lnTo>
                  <a:lnTo>
                    <a:pt x="133" y="292"/>
                  </a:lnTo>
                  <a:lnTo>
                    <a:pt x="103" y="288"/>
                  </a:lnTo>
                  <a:lnTo>
                    <a:pt x="75" y="277"/>
                  </a:lnTo>
                  <a:lnTo>
                    <a:pt x="51" y="260"/>
                  </a:lnTo>
                  <a:lnTo>
                    <a:pt x="29" y="237"/>
                  </a:lnTo>
                  <a:lnTo>
                    <a:pt x="13" y="210"/>
                  </a:lnTo>
                  <a:lnTo>
                    <a:pt x="4" y="178"/>
                  </a:lnTo>
                  <a:lnTo>
                    <a:pt x="0" y="146"/>
                  </a:lnTo>
                  <a:lnTo>
                    <a:pt x="4" y="113"/>
                  </a:lnTo>
                  <a:lnTo>
                    <a:pt x="13" y="81"/>
                  </a:lnTo>
                  <a:lnTo>
                    <a:pt x="29" y="54"/>
                  </a:lnTo>
                  <a:lnTo>
                    <a:pt x="51" y="32"/>
                  </a:lnTo>
                  <a:lnTo>
                    <a:pt x="75" y="14"/>
                  </a:lnTo>
                  <a:lnTo>
                    <a:pt x="103" y="3"/>
                  </a:lnTo>
                  <a:lnTo>
                    <a:pt x="13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" name="Freeform 36"/>
            <p:cNvSpPr>
              <a:spLocks/>
            </p:cNvSpPr>
            <p:nvPr/>
          </p:nvSpPr>
          <p:spPr bwMode="auto">
            <a:xfrm>
              <a:off x="0" y="281"/>
              <a:ext cx="498" cy="964"/>
            </a:xfrm>
            <a:custGeom>
              <a:avLst/>
              <a:gdLst>
                <a:gd name="T0" fmla="*/ 63 w 573"/>
                <a:gd name="T1" fmla="*/ 4 h 1111"/>
                <a:gd name="T2" fmla="*/ 26 w 573"/>
                <a:gd name="T3" fmla="*/ 28 h 1111"/>
                <a:gd name="T4" fmla="*/ 3 w 573"/>
                <a:gd name="T5" fmla="*/ 65 h 1111"/>
                <a:gd name="T6" fmla="*/ 0 w 573"/>
                <a:gd name="T7" fmla="*/ 442 h 1111"/>
                <a:gd name="T8" fmla="*/ 1 w 573"/>
                <a:gd name="T9" fmla="*/ 448 h 1111"/>
                <a:gd name="T10" fmla="*/ 8 w 573"/>
                <a:gd name="T11" fmla="*/ 462 h 1111"/>
                <a:gd name="T12" fmla="*/ 23 w 573"/>
                <a:gd name="T13" fmla="*/ 477 h 1111"/>
                <a:gd name="T14" fmla="*/ 49 w 573"/>
                <a:gd name="T15" fmla="*/ 483 h 1111"/>
                <a:gd name="T16" fmla="*/ 73 w 573"/>
                <a:gd name="T17" fmla="*/ 478 h 1111"/>
                <a:gd name="T18" fmla="*/ 87 w 573"/>
                <a:gd name="T19" fmla="*/ 463 h 1111"/>
                <a:gd name="T20" fmla="*/ 92 w 573"/>
                <a:gd name="T21" fmla="*/ 448 h 1111"/>
                <a:gd name="T22" fmla="*/ 94 w 573"/>
                <a:gd name="T23" fmla="*/ 436 h 1111"/>
                <a:gd name="T24" fmla="*/ 94 w 573"/>
                <a:gd name="T25" fmla="*/ 144 h 1111"/>
                <a:gd name="T26" fmla="*/ 117 w 573"/>
                <a:gd name="T27" fmla="*/ 925 h 1111"/>
                <a:gd name="T28" fmla="*/ 120 w 573"/>
                <a:gd name="T29" fmla="*/ 931 h 1111"/>
                <a:gd name="T30" fmla="*/ 131 w 573"/>
                <a:gd name="T31" fmla="*/ 945 h 1111"/>
                <a:gd name="T32" fmla="*/ 151 w 573"/>
                <a:gd name="T33" fmla="*/ 959 h 1111"/>
                <a:gd name="T34" fmla="*/ 173 w 573"/>
                <a:gd name="T35" fmla="*/ 964 h 1111"/>
                <a:gd name="T36" fmla="*/ 197 w 573"/>
                <a:gd name="T37" fmla="*/ 963 h 1111"/>
                <a:gd name="T38" fmla="*/ 222 w 573"/>
                <a:gd name="T39" fmla="*/ 952 h 1111"/>
                <a:gd name="T40" fmla="*/ 236 w 573"/>
                <a:gd name="T41" fmla="*/ 937 h 1111"/>
                <a:gd name="T42" fmla="*/ 242 w 573"/>
                <a:gd name="T43" fmla="*/ 927 h 1111"/>
                <a:gd name="T44" fmla="*/ 242 w 573"/>
                <a:gd name="T45" fmla="*/ 433 h 1111"/>
                <a:gd name="T46" fmla="*/ 262 w 573"/>
                <a:gd name="T47" fmla="*/ 436 h 1111"/>
                <a:gd name="T48" fmla="*/ 262 w 573"/>
                <a:gd name="T49" fmla="*/ 463 h 1111"/>
                <a:gd name="T50" fmla="*/ 264 w 573"/>
                <a:gd name="T51" fmla="*/ 512 h 1111"/>
                <a:gd name="T52" fmla="*/ 264 w 573"/>
                <a:gd name="T53" fmla="*/ 576 h 1111"/>
                <a:gd name="T54" fmla="*/ 264 w 573"/>
                <a:gd name="T55" fmla="*/ 651 h 1111"/>
                <a:gd name="T56" fmla="*/ 264 w 573"/>
                <a:gd name="T57" fmla="*/ 727 h 1111"/>
                <a:gd name="T58" fmla="*/ 265 w 573"/>
                <a:gd name="T59" fmla="*/ 803 h 1111"/>
                <a:gd name="T60" fmla="*/ 265 w 573"/>
                <a:gd name="T61" fmla="*/ 871 h 1111"/>
                <a:gd name="T62" fmla="*/ 265 w 573"/>
                <a:gd name="T63" fmla="*/ 925 h 1111"/>
                <a:gd name="T64" fmla="*/ 266 w 573"/>
                <a:gd name="T65" fmla="*/ 931 h 1111"/>
                <a:gd name="T66" fmla="*/ 274 w 573"/>
                <a:gd name="T67" fmla="*/ 944 h 1111"/>
                <a:gd name="T68" fmla="*/ 291 w 573"/>
                <a:gd name="T69" fmla="*/ 957 h 1111"/>
                <a:gd name="T70" fmla="*/ 323 w 573"/>
                <a:gd name="T71" fmla="*/ 964 h 1111"/>
                <a:gd name="T72" fmla="*/ 355 w 573"/>
                <a:gd name="T73" fmla="*/ 957 h 1111"/>
                <a:gd name="T74" fmla="*/ 373 w 573"/>
                <a:gd name="T75" fmla="*/ 945 h 1111"/>
                <a:gd name="T76" fmla="*/ 380 w 573"/>
                <a:gd name="T77" fmla="*/ 931 h 1111"/>
                <a:gd name="T78" fmla="*/ 381 w 573"/>
                <a:gd name="T79" fmla="*/ 926 h 1111"/>
                <a:gd name="T80" fmla="*/ 405 w 573"/>
                <a:gd name="T81" fmla="*/ 144 h 1111"/>
                <a:gd name="T82" fmla="*/ 407 w 573"/>
                <a:gd name="T83" fmla="*/ 436 h 1111"/>
                <a:gd name="T84" fmla="*/ 410 w 573"/>
                <a:gd name="T85" fmla="*/ 449 h 1111"/>
                <a:gd name="T86" fmla="*/ 420 w 573"/>
                <a:gd name="T87" fmla="*/ 466 h 1111"/>
                <a:gd name="T88" fmla="*/ 439 w 573"/>
                <a:gd name="T89" fmla="*/ 478 h 1111"/>
                <a:gd name="T90" fmla="*/ 466 w 573"/>
                <a:gd name="T91" fmla="*/ 478 h 1111"/>
                <a:gd name="T92" fmla="*/ 484 w 573"/>
                <a:gd name="T93" fmla="*/ 466 h 1111"/>
                <a:gd name="T94" fmla="*/ 495 w 573"/>
                <a:gd name="T95" fmla="*/ 449 h 1111"/>
                <a:gd name="T96" fmla="*/ 498 w 573"/>
                <a:gd name="T97" fmla="*/ 441 h 1111"/>
                <a:gd name="T98" fmla="*/ 497 w 573"/>
                <a:gd name="T99" fmla="*/ 59 h 1111"/>
                <a:gd name="T100" fmla="*/ 475 w 573"/>
                <a:gd name="T101" fmla="*/ 24 h 1111"/>
                <a:gd name="T102" fmla="*/ 440 w 573"/>
                <a:gd name="T103" fmla="*/ 3 h 1111"/>
                <a:gd name="T104" fmla="*/ 82 w 573"/>
                <a:gd name="T105" fmla="*/ 0 h 111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573"/>
                <a:gd name="T160" fmla="*/ 0 h 1111"/>
                <a:gd name="T161" fmla="*/ 573 w 573"/>
                <a:gd name="T162" fmla="*/ 1111 h 111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573" h="1111">
                  <a:moveTo>
                    <a:pt x="94" y="0"/>
                  </a:moveTo>
                  <a:lnTo>
                    <a:pt x="72" y="5"/>
                  </a:lnTo>
                  <a:lnTo>
                    <a:pt x="50" y="16"/>
                  </a:lnTo>
                  <a:lnTo>
                    <a:pt x="30" y="32"/>
                  </a:lnTo>
                  <a:lnTo>
                    <a:pt x="15" y="53"/>
                  </a:lnTo>
                  <a:lnTo>
                    <a:pt x="4" y="75"/>
                  </a:lnTo>
                  <a:lnTo>
                    <a:pt x="0" y="99"/>
                  </a:lnTo>
                  <a:lnTo>
                    <a:pt x="0" y="509"/>
                  </a:lnTo>
                  <a:lnTo>
                    <a:pt x="0" y="511"/>
                  </a:lnTo>
                  <a:lnTo>
                    <a:pt x="1" y="516"/>
                  </a:lnTo>
                  <a:lnTo>
                    <a:pt x="4" y="525"/>
                  </a:lnTo>
                  <a:lnTo>
                    <a:pt x="9" y="533"/>
                  </a:lnTo>
                  <a:lnTo>
                    <a:pt x="16" y="543"/>
                  </a:lnTo>
                  <a:lnTo>
                    <a:pt x="26" y="550"/>
                  </a:lnTo>
                  <a:lnTo>
                    <a:pt x="39" y="556"/>
                  </a:lnTo>
                  <a:lnTo>
                    <a:pt x="56" y="557"/>
                  </a:lnTo>
                  <a:lnTo>
                    <a:pt x="72" y="556"/>
                  </a:lnTo>
                  <a:lnTo>
                    <a:pt x="84" y="551"/>
                  </a:lnTo>
                  <a:lnTo>
                    <a:pt x="92" y="543"/>
                  </a:lnTo>
                  <a:lnTo>
                    <a:pt x="100" y="534"/>
                  </a:lnTo>
                  <a:lnTo>
                    <a:pt x="103" y="525"/>
                  </a:lnTo>
                  <a:lnTo>
                    <a:pt x="106" y="516"/>
                  </a:lnTo>
                  <a:lnTo>
                    <a:pt x="107" y="508"/>
                  </a:lnTo>
                  <a:lnTo>
                    <a:pt x="108" y="503"/>
                  </a:lnTo>
                  <a:lnTo>
                    <a:pt x="108" y="500"/>
                  </a:lnTo>
                  <a:lnTo>
                    <a:pt x="108" y="166"/>
                  </a:lnTo>
                  <a:lnTo>
                    <a:pt x="134" y="167"/>
                  </a:lnTo>
                  <a:lnTo>
                    <a:pt x="135" y="1066"/>
                  </a:lnTo>
                  <a:lnTo>
                    <a:pt x="136" y="1068"/>
                  </a:lnTo>
                  <a:lnTo>
                    <a:pt x="138" y="1073"/>
                  </a:lnTo>
                  <a:lnTo>
                    <a:pt x="143" y="1080"/>
                  </a:lnTo>
                  <a:lnTo>
                    <a:pt x="151" y="1089"/>
                  </a:lnTo>
                  <a:lnTo>
                    <a:pt x="162" y="1097"/>
                  </a:lnTo>
                  <a:lnTo>
                    <a:pt x="174" y="1105"/>
                  </a:lnTo>
                  <a:lnTo>
                    <a:pt x="189" y="1110"/>
                  </a:lnTo>
                  <a:lnTo>
                    <a:pt x="199" y="1111"/>
                  </a:lnTo>
                  <a:lnTo>
                    <a:pt x="217" y="1111"/>
                  </a:lnTo>
                  <a:lnTo>
                    <a:pt x="227" y="1110"/>
                  </a:lnTo>
                  <a:lnTo>
                    <a:pt x="243" y="1105"/>
                  </a:lnTo>
                  <a:lnTo>
                    <a:pt x="255" y="1097"/>
                  </a:lnTo>
                  <a:lnTo>
                    <a:pt x="265" y="1089"/>
                  </a:lnTo>
                  <a:lnTo>
                    <a:pt x="272" y="1080"/>
                  </a:lnTo>
                  <a:lnTo>
                    <a:pt x="276" y="1073"/>
                  </a:lnTo>
                  <a:lnTo>
                    <a:pt x="278" y="1068"/>
                  </a:lnTo>
                  <a:lnTo>
                    <a:pt x="279" y="1066"/>
                  </a:lnTo>
                  <a:lnTo>
                    <a:pt x="279" y="499"/>
                  </a:lnTo>
                  <a:lnTo>
                    <a:pt x="302" y="499"/>
                  </a:lnTo>
                  <a:lnTo>
                    <a:pt x="302" y="503"/>
                  </a:lnTo>
                  <a:lnTo>
                    <a:pt x="302" y="515"/>
                  </a:lnTo>
                  <a:lnTo>
                    <a:pt x="302" y="534"/>
                  </a:lnTo>
                  <a:lnTo>
                    <a:pt x="302" y="560"/>
                  </a:lnTo>
                  <a:lnTo>
                    <a:pt x="304" y="590"/>
                  </a:lnTo>
                  <a:lnTo>
                    <a:pt x="304" y="626"/>
                  </a:lnTo>
                  <a:lnTo>
                    <a:pt x="304" y="664"/>
                  </a:lnTo>
                  <a:lnTo>
                    <a:pt x="304" y="706"/>
                  </a:lnTo>
                  <a:lnTo>
                    <a:pt x="304" y="750"/>
                  </a:lnTo>
                  <a:lnTo>
                    <a:pt x="304" y="793"/>
                  </a:lnTo>
                  <a:lnTo>
                    <a:pt x="304" y="838"/>
                  </a:lnTo>
                  <a:lnTo>
                    <a:pt x="305" y="882"/>
                  </a:lnTo>
                  <a:lnTo>
                    <a:pt x="305" y="926"/>
                  </a:lnTo>
                  <a:lnTo>
                    <a:pt x="305" y="966"/>
                  </a:lnTo>
                  <a:lnTo>
                    <a:pt x="305" y="1004"/>
                  </a:lnTo>
                  <a:lnTo>
                    <a:pt x="305" y="1037"/>
                  </a:lnTo>
                  <a:lnTo>
                    <a:pt x="305" y="1066"/>
                  </a:lnTo>
                  <a:lnTo>
                    <a:pt x="305" y="1067"/>
                  </a:lnTo>
                  <a:lnTo>
                    <a:pt x="306" y="1073"/>
                  </a:lnTo>
                  <a:lnTo>
                    <a:pt x="310" y="1079"/>
                  </a:lnTo>
                  <a:lnTo>
                    <a:pt x="315" y="1088"/>
                  </a:lnTo>
                  <a:lnTo>
                    <a:pt x="323" y="1096"/>
                  </a:lnTo>
                  <a:lnTo>
                    <a:pt x="335" y="1103"/>
                  </a:lnTo>
                  <a:lnTo>
                    <a:pt x="351" y="1108"/>
                  </a:lnTo>
                  <a:lnTo>
                    <a:pt x="372" y="1111"/>
                  </a:lnTo>
                  <a:lnTo>
                    <a:pt x="392" y="1108"/>
                  </a:lnTo>
                  <a:lnTo>
                    <a:pt x="408" y="1103"/>
                  </a:lnTo>
                  <a:lnTo>
                    <a:pt x="420" y="1096"/>
                  </a:lnTo>
                  <a:lnTo>
                    <a:pt x="429" y="1089"/>
                  </a:lnTo>
                  <a:lnTo>
                    <a:pt x="434" y="1080"/>
                  </a:lnTo>
                  <a:lnTo>
                    <a:pt x="437" y="1073"/>
                  </a:lnTo>
                  <a:lnTo>
                    <a:pt x="438" y="1068"/>
                  </a:lnTo>
                  <a:lnTo>
                    <a:pt x="438" y="1067"/>
                  </a:lnTo>
                  <a:lnTo>
                    <a:pt x="440" y="166"/>
                  </a:lnTo>
                  <a:lnTo>
                    <a:pt x="466" y="166"/>
                  </a:lnTo>
                  <a:lnTo>
                    <a:pt x="466" y="500"/>
                  </a:lnTo>
                  <a:lnTo>
                    <a:pt x="468" y="503"/>
                  </a:lnTo>
                  <a:lnTo>
                    <a:pt x="469" y="509"/>
                  </a:lnTo>
                  <a:lnTo>
                    <a:pt x="472" y="517"/>
                  </a:lnTo>
                  <a:lnTo>
                    <a:pt x="477" y="527"/>
                  </a:lnTo>
                  <a:lnTo>
                    <a:pt x="483" y="537"/>
                  </a:lnTo>
                  <a:lnTo>
                    <a:pt x="493" y="545"/>
                  </a:lnTo>
                  <a:lnTo>
                    <a:pt x="505" y="551"/>
                  </a:lnTo>
                  <a:lnTo>
                    <a:pt x="520" y="554"/>
                  </a:lnTo>
                  <a:lnTo>
                    <a:pt x="536" y="551"/>
                  </a:lnTo>
                  <a:lnTo>
                    <a:pt x="548" y="545"/>
                  </a:lnTo>
                  <a:lnTo>
                    <a:pt x="557" y="537"/>
                  </a:lnTo>
                  <a:lnTo>
                    <a:pt x="563" y="527"/>
                  </a:lnTo>
                  <a:lnTo>
                    <a:pt x="570" y="517"/>
                  </a:lnTo>
                  <a:lnTo>
                    <a:pt x="573" y="510"/>
                  </a:lnTo>
                  <a:lnTo>
                    <a:pt x="573" y="508"/>
                  </a:lnTo>
                  <a:lnTo>
                    <a:pt x="573" y="79"/>
                  </a:lnTo>
                  <a:lnTo>
                    <a:pt x="572" y="68"/>
                  </a:lnTo>
                  <a:lnTo>
                    <a:pt x="561" y="47"/>
                  </a:lnTo>
                  <a:lnTo>
                    <a:pt x="546" y="28"/>
                  </a:lnTo>
                  <a:lnTo>
                    <a:pt x="528" y="14"/>
                  </a:lnTo>
                  <a:lnTo>
                    <a:pt x="506" y="4"/>
                  </a:lnTo>
                  <a:lnTo>
                    <a:pt x="485" y="0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0" name="Group 35"/>
          <p:cNvGrpSpPr>
            <a:grpSpLocks/>
          </p:cNvGrpSpPr>
          <p:nvPr/>
        </p:nvGrpSpPr>
        <p:grpSpPr bwMode="auto">
          <a:xfrm>
            <a:off x="10418595" y="1750453"/>
            <a:ext cx="457200" cy="1138238"/>
            <a:chOff x="0" y="0"/>
            <a:chExt cx="498" cy="1245"/>
          </a:xfrm>
        </p:grpSpPr>
        <p:sp>
          <p:nvSpPr>
            <p:cNvPr id="41" name="Freeform 38"/>
            <p:cNvSpPr>
              <a:spLocks/>
            </p:cNvSpPr>
            <p:nvPr/>
          </p:nvSpPr>
          <p:spPr bwMode="auto">
            <a:xfrm>
              <a:off x="121" y="0"/>
              <a:ext cx="233" cy="254"/>
            </a:xfrm>
            <a:custGeom>
              <a:avLst/>
              <a:gdLst>
                <a:gd name="T0" fmla="*/ 116 w 267"/>
                <a:gd name="T1" fmla="*/ 0 h 292"/>
                <a:gd name="T2" fmla="*/ 140 w 267"/>
                <a:gd name="T3" fmla="*/ 3 h 292"/>
                <a:gd name="T4" fmla="*/ 162 w 267"/>
                <a:gd name="T5" fmla="*/ 10 h 292"/>
                <a:gd name="T6" fmla="*/ 182 w 267"/>
                <a:gd name="T7" fmla="*/ 22 h 292"/>
                <a:gd name="T8" fmla="*/ 199 w 267"/>
                <a:gd name="T9" fmla="*/ 37 h 292"/>
                <a:gd name="T10" fmla="*/ 214 w 267"/>
                <a:gd name="T11" fmla="*/ 56 h 292"/>
                <a:gd name="T12" fmla="*/ 224 w 267"/>
                <a:gd name="T13" fmla="*/ 77 h 292"/>
                <a:gd name="T14" fmla="*/ 231 w 267"/>
                <a:gd name="T15" fmla="*/ 101 h 292"/>
                <a:gd name="T16" fmla="*/ 233 w 267"/>
                <a:gd name="T17" fmla="*/ 127 h 292"/>
                <a:gd name="T18" fmla="*/ 231 w 267"/>
                <a:gd name="T19" fmla="*/ 152 h 292"/>
                <a:gd name="T20" fmla="*/ 224 w 267"/>
                <a:gd name="T21" fmla="*/ 177 h 292"/>
                <a:gd name="T22" fmla="*/ 214 w 267"/>
                <a:gd name="T23" fmla="*/ 197 h 292"/>
                <a:gd name="T24" fmla="*/ 199 w 267"/>
                <a:gd name="T25" fmla="*/ 217 h 292"/>
                <a:gd name="T26" fmla="*/ 182 w 267"/>
                <a:gd name="T27" fmla="*/ 232 h 292"/>
                <a:gd name="T28" fmla="*/ 162 w 267"/>
                <a:gd name="T29" fmla="*/ 244 h 292"/>
                <a:gd name="T30" fmla="*/ 140 w 267"/>
                <a:gd name="T31" fmla="*/ 251 h 292"/>
                <a:gd name="T32" fmla="*/ 116 w 267"/>
                <a:gd name="T33" fmla="*/ 254 h 292"/>
                <a:gd name="T34" fmla="*/ 90 w 267"/>
                <a:gd name="T35" fmla="*/ 251 h 292"/>
                <a:gd name="T36" fmla="*/ 65 w 267"/>
                <a:gd name="T37" fmla="*/ 241 h 292"/>
                <a:gd name="T38" fmla="*/ 45 w 267"/>
                <a:gd name="T39" fmla="*/ 226 h 292"/>
                <a:gd name="T40" fmla="*/ 25 w 267"/>
                <a:gd name="T41" fmla="*/ 206 h 292"/>
                <a:gd name="T42" fmla="*/ 11 w 267"/>
                <a:gd name="T43" fmla="*/ 183 h 292"/>
                <a:gd name="T44" fmla="*/ 3 w 267"/>
                <a:gd name="T45" fmla="*/ 155 h 292"/>
                <a:gd name="T46" fmla="*/ 0 w 267"/>
                <a:gd name="T47" fmla="*/ 127 h 292"/>
                <a:gd name="T48" fmla="*/ 3 w 267"/>
                <a:gd name="T49" fmla="*/ 98 h 292"/>
                <a:gd name="T50" fmla="*/ 11 w 267"/>
                <a:gd name="T51" fmla="*/ 70 h 292"/>
                <a:gd name="T52" fmla="*/ 25 w 267"/>
                <a:gd name="T53" fmla="*/ 47 h 292"/>
                <a:gd name="T54" fmla="*/ 45 w 267"/>
                <a:gd name="T55" fmla="*/ 28 h 292"/>
                <a:gd name="T56" fmla="*/ 65 w 267"/>
                <a:gd name="T57" fmla="*/ 12 h 292"/>
                <a:gd name="T58" fmla="*/ 90 w 267"/>
                <a:gd name="T59" fmla="*/ 3 h 292"/>
                <a:gd name="T60" fmla="*/ 116 w 267"/>
                <a:gd name="T61" fmla="*/ 0 h 292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67"/>
                <a:gd name="T94" fmla="*/ 0 h 292"/>
                <a:gd name="T95" fmla="*/ 267 w 267"/>
                <a:gd name="T96" fmla="*/ 292 h 292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67" h="292">
                  <a:moveTo>
                    <a:pt x="133" y="0"/>
                  </a:moveTo>
                  <a:lnTo>
                    <a:pt x="161" y="3"/>
                  </a:lnTo>
                  <a:lnTo>
                    <a:pt x="186" y="12"/>
                  </a:lnTo>
                  <a:lnTo>
                    <a:pt x="209" y="25"/>
                  </a:lnTo>
                  <a:lnTo>
                    <a:pt x="228" y="42"/>
                  </a:lnTo>
                  <a:lnTo>
                    <a:pt x="245" y="64"/>
                  </a:lnTo>
                  <a:lnTo>
                    <a:pt x="257" y="88"/>
                  </a:lnTo>
                  <a:lnTo>
                    <a:pt x="265" y="116"/>
                  </a:lnTo>
                  <a:lnTo>
                    <a:pt x="267" y="146"/>
                  </a:lnTo>
                  <a:lnTo>
                    <a:pt x="265" y="175"/>
                  </a:lnTo>
                  <a:lnTo>
                    <a:pt x="257" y="203"/>
                  </a:lnTo>
                  <a:lnTo>
                    <a:pt x="245" y="227"/>
                  </a:lnTo>
                  <a:lnTo>
                    <a:pt x="228" y="249"/>
                  </a:lnTo>
                  <a:lnTo>
                    <a:pt x="209" y="267"/>
                  </a:lnTo>
                  <a:lnTo>
                    <a:pt x="186" y="281"/>
                  </a:lnTo>
                  <a:lnTo>
                    <a:pt x="161" y="289"/>
                  </a:lnTo>
                  <a:lnTo>
                    <a:pt x="133" y="292"/>
                  </a:lnTo>
                  <a:lnTo>
                    <a:pt x="103" y="288"/>
                  </a:lnTo>
                  <a:lnTo>
                    <a:pt x="75" y="277"/>
                  </a:lnTo>
                  <a:lnTo>
                    <a:pt x="51" y="260"/>
                  </a:lnTo>
                  <a:lnTo>
                    <a:pt x="29" y="237"/>
                  </a:lnTo>
                  <a:lnTo>
                    <a:pt x="13" y="210"/>
                  </a:lnTo>
                  <a:lnTo>
                    <a:pt x="4" y="178"/>
                  </a:lnTo>
                  <a:lnTo>
                    <a:pt x="0" y="146"/>
                  </a:lnTo>
                  <a:lnTo>
                    <a:pt x="4" y="113"/>
                  </a:lnTo>
                  <a:lnTo>
                    <a:pt x="13" y="81"/>
                  </a:lnTo>
                  <a:lnTo>
                    <a:pt x="29" y="54"/>
                  </a:lnTo>
                  <a:lnTo>
                    <a:pt x="51" y="32"/>
                  </a:lnTo>
                  <a:lnTo>
                    <a:pt x="75" y="14"/>
                  </a:lnTo>
                  <a:lnTo>
                    <a:pt x="103" y="3"/>
                  </a:lnTo>
                  <a:lnTo>
                    <a:pt x="13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" name="Freeform 39"/>
            <p:cNvSpPr>
              <a:spLocks/>
            </p:cNvSpPr>
            <p:nvPr/>
          </p:nvSpPr>
          <p:spPr bwMode="auto">
            <a:xfrm>
              <a:off x="0" y="281"/>
              <a:ext cx="498" cy="964"/>
            </a:xfrm>
            <a:custGeom>
              <a:avLst/>
              <a:gdLst>
                <a:gd name="T0" fmla="*/ 63 w 573"/>
                <a:gd name="T1" fmla="*/ 4 h 1111"/>
                <a:gd name="T2" fmla="*/ 26 w 573"/>
                <a:gd name="T3" fmla="*/ 28 h 1111"/>
                <a:gd name="T4" fmla="*/ 3 w 573"/>
                <a:gd name="T5" fmla="*/ 65 h 1111"/>
                <a:gd name="T6" fmla="*/ 0 w 573"/>
                <a:gd name="T7" fmla="*/ 442 h 1111"/>
                <a:gd name="T8" fmla="*/ 1 w 573"/>
                <a:gd name="T9" fmla="*/ 448 h 1111"/>
                <a:gd name="T10" fmla="*/ 8 w 573"/>
                <a:gd name="T11" fmla="*/ 462 h 1111"/>
                <a:gd name="T12" fmla="*/ 23 w 573"/>
                <a:gd name="T13" fmla="*/ 477 h 1111"/>
                <a:gd name="T14" fmla="*/ 49 w 573"/>
                <a:gd name="T15" fmla="*/ 483 h 1111"/>
                <a:gd name="T16" fmla="*/ 73 w 573"/>
                <a:gd name="T17" fmla="*/ 478 h 1111"/>
                <a:gd name="T18" fmla="*/ 87 w 573"/>
                <a:gd name="T19" fmla="*/ 463 h 1111"/>
                <a:gd name="T20" fmla="*/ 92 w 573"/>
                <a:gd name="T21" fmla="*/ 448 h 1111"/>
                <a:gd name="T22" fmla="*/ 94 w 573"/>
                <a:gd name="T23" fmla="*/ 436 h 1111"/>
                <a:gd name="T24" fmla="*/ 94 w 573"/>
                <a:gd name="T25" fmla="*/ 144 h 1111"/>
                <a:gd name="T26" fmla="*/ 117 w 573"/>
                <a:gd name="T27" fmla="*/ 925 h 1111"/>
                <a:gd name="T28" fmla="*/ 120 w 573"/>
                <a:gd name="T29" fmla="*/ 931 h 1111"/>
                <a:gd name="T30" fmla="*/ 131 w 573"/>
                <a:gd name="T31" fmla="*/ 945 h 1111"/>
                <a:gd name="T32" fmla="*/ 151 w 573"/>
                <a:gd name="T33" fmla="*/ 959 h 1111"/>
                <a:gd name="T34" fmla="*/ 173 w 573"/>
                <a:gd name="T35" fmla="*/ 964 h 1111"/>
                <a:gd name="T36" fmla="*/ 197 w 573"/>
                <a:gd name="T37" fmla="*/ 963 h 1111"/>
                <a:gd name="T38" fmla="*/ 222 w 573"/>
                <a:gd name="T39" fmla="*/ 952 h 1111"/>
                <a:gd name="T40" fmla="*/ 236 w 573"/>
                <a:gd name="T41" fmla="*/ 937 h 1111"/>
                <a:gd name="T42" fmla="*/ 242 w 573"/>
                <a:gd name="T43" fmla="*/ 927 h 1111"/>
                <a:gd name="T44" fmla="*/ 242 w 573"/>
                <a:gd name="T45" fmla="*/ 433 h 1111"/>
                <a:gd name="T46" fmla="*/ 262 w 573"/>
                <a:gd name="T47" fmla="*/ 436 h 1111"/>
                <a:gd name="T48" fmla="*/ 262 w 573"/>
                <a:gd name="T49" fmla="*/ 463 h 1111"/>
                <a:gd name="T50" fmla="*/ 264 w 573"/>
                <a:gd name="T51" fmla="*/ 512 h 1111"/>
                <a:gd name="T52" fmla="*/ 264 w 573"/>
                <a:gd name="T53" fmla="*/ 576 h 1111"/>
                <a:gd name="T54" fmla="*/ 264 w 573"/>
                <a:gd name="T55" fmla="*/ 651 h 1111"/>
                <a:gd name="T56" fmla="*/ 264 w 573"/>
                <a:gd name="T57" fmla="*/ 727 h 1111"/>
                <a:gd name="T58" fmla="*/ 265 w 573"/>
                <a:gd name="T59" fmla="*/ 803 h 1111"/>
                <a:gd name="T60" fmla="*/ 265 w 573"/>
                <a:gd name="T61" fmla="*/ 871 h 1111"/>
                <a:gd name="T62" fmla="*/ 265 w 573"/>
                <a:gd name="T63" fmla="*/ 925 h 1111"/>
                <a:gd name="T64" fmla="*/ 266 w 573"/>
                <a:gd name="T65" fmla="*/ 931 h 1111"/>
                <a:gd name="T66" fmla="*/ 274 w 573"/>
                <a:gd name="T67" fmla="*/ 944 h 1111"/>
                <a:gd name="T68" fmla="*/ 291 w 573"/>
                <a:gd name="T69" fmla="*/ 957 h 1111"/>
                <a:gd name="T70" fmla="*/ 323 w 573"/>
                <a:gd name="T71" fmla="*/ 964 h 1111"/>
                <a:gd name="T72" fmla="*/ 355 w 573"/>
                <a:gd name="T73" fmla="*/ 957 h 1111"/>
                <a:gd name="T74" fmla="*/ 373 w 573"/>
                <a:gd name="T75" fmla="*/ 945 h 1111"/>
                <a:gd name="T76" fmla="*/ 380 w 573"/>
                <a:gd name="T77" fmla="*/ 931 h 1111"/>
                <a:gd name="T78" fmla="*/ 381 w 573"/>
                <a:gd name="T79" fmla="*/ 926 h 1111"/>
                <a:gd name="T80" fmla="*/ 405 w 573"/>
                <a:gd name="T81" fmla="*/ 144 h 1111"/>
                <a:gd name="T82" fmla="*/ 407 w 573"/>
                <a:gd name="T83" fmla="*/ 436 h 1111"/>
                <a:gd name="T84" fmla="*/ 410 w 573"/>
                <a:gd name="T85" fmla="*/ 449 h 1111"/>
                <a:gd name="T86" fmla="*/ 420 w 573"/>
                <a:gd name="T87" fmla="*/ 466 h 1111"/>
                <a:gd name="T88" fmla="*/ 439 w 573"/>
                <a:gd name="T89" fmla="*/ 478 h 1111"/>
                <a:gd name="T90" fmla="*/ 466 w 573"/>
                <a:gd name="T91" fmla="*/ 478 h 1111"/>
                <a:gd name="T92" fmla="*/ 484 w 573"/>
                <a:gd name="T93" fmla="*/ 466 h 1111"/>
                <a:gd name="T94" fmla="*/ 495 w 573"/>
                <a:gd name="T95" fmla="*/ 449 h 1111"/>
                <a:gd name="T96" fmla="*/ 498 w 573"/>
                <a:gd name="T97" fmla="*/ 441 h 1111"/>
                <a:gd name="T98" fmla="*/ 497 w 573"/>
                <a:gd name="T99" fmla="*/ 59 h 1111"/>
                <a:gd name="T100" fmla="*/ 475 w 573"/>
                <a:gd name="T101" fmla="*/ 24 h 1111"/>
                <a:gd name="T102" fmla="*/ 440 w 573"/>
                <a:gd name="T103" fmla="*/ 3 h 1111"/>
                <a:gd name="T104" fmla="*/ 82 w 573"/>
                <a:gd name="T105" fmla="*/ 0 h 111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573"/>
                <a:gd name="T160" fmla="*/ 0 h 1111"/>
                <a:gd name="T161" fmla="*/ 573 w 573"/>
                <a:gd name="T162" fmla="*/ 1111 h 111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573" h="1111">
                  <a:moveTo>
                    <a:pt x="94" y="0"/>
                  </a:moveTo>
                  <a:lnTo>
                    <a:pt x="72" y="5"/>
                  </a:lnTo>
                  <a:lnTo>
                    <a:pt x="50" y="16"/>
                  </a:lnTo>
                  <a:lnTo>
                    <a:pt x="30" y="32"/>
                  </a:lnTo>
                  <a:lnTo>
                    <a:pt x="15" y="53"/>
                  </a:lnTo>
                  <a:lnTo>
                    <a:pt x="4" y="75"/>
                  </a:lnTo>
                  <a:lnTo>
                    <a:pt x="0" y="99"/>
                  </a:lnTo>
                  <a:lnTo>
                    <a:pt x="0" y="509"/>
                  </a:lnTo>
                  <a:lnTo>
                    <a:pt x="0" y="511"/>
                  </a:lnTo>
                  <a:lnTo>
                    <a:pt x="1" y="516"/>
                  </a:lnTo>
                  <a:lnTo>
                    <a:pt x="4" y="525"/>
                  </a:lnTo>
                  <a:lnTo>
                    <a:pt x="9" y="533"/>
                  </a:lnTo>
                  <a:lnTo>
                    <a:pt x="16" y="543"/>
                  </a:lnTo>
                  <a:lnTo>
                    <a:pt x="26" y="550"/>
                  </a:lnTo>
                  <a:lnTo>
                    <a:pt x="39" y="556"/>
                  </a:lnTo>
                  <a:lnTo>
                    <a:pt x="56" y="557"/>
                  </a:lnTo>
                  <a:lnTo>
                    <a:pt x="72" y="556"/>
                  </a:lnTo>
                  <a:lnTo>
                    <a:pt x="84" y="551"/>
                  </a:lnTo>
                  <a:lnTo>
                    <a:pt x="92" y="543"/>
                  </a:lnTo>
                  <a:lnTo>
                    <a:pt x="100" y="534"/>
                  </a:lnTo>
                  <a:lnTo>
                    <a:pt x="103" y="525"/>
                  </a:lnTo>
                  <a:lnTo>
                    <a:pt x="106" y="516"/>
                  </a:lnTo>
                  <a:lnTo>
                    <a:pt x="107" y="508"/>
                  </a:lnTo>
                  <a:lnTo>
                    <a:pt x="108" y="503"/>
                  </a:lnTo>
                  <a:lnTo>
                    <a:pt x="108" y="500"/>
                  </a:lnTo>
                  <a:lnTo>
                    <a:pt x="108" y="166"/>
                  </a:lnTo>
                  <a:lnTo>
                    <a:pt x="134" y="167"/>
                  </a:lnTo>
                  <a:lnTo>
                    <a:pt x="135" y="1066"/>
                  </a:lnTo>
                  <a:lnTo>
                    <a:pt x="136" y="1068"/>
                  </a:lnTo>
                  <a:lnTo>
                    <a:pt x="138" y="1073"/>
                  </a:lnTo>
                  <a:lnTo>
                    <a:pt x="143" y="1080"/>
                  </a:lnTo>
                  <a:lnTo>
                    <a:pt x="151" y="1089"/>
                  </a:lnTo>
                  <a:lnTo>
                    <a:pt x="162" y="1097"/>
                  </a:lnTo>
                  <a:lnTo>
                    <a:pt x="174" y="1105"/>
                  </a:lnTo>
                  <a:lnTo>
                    <a:pt x="189" y="1110"/>
                  </a:lnTo>
                  <a:lnTo>
                    <a:pt x="199" y="1111"/>
                  </a:lnTo>
                  <a:lnTo>
                    <a:pt x="217" y="1111"/>
                  </a:lnTo>
                  <a:lnTo>
                    <a:pt x="227" y="1110"/>
                  </a:lnTo>
                  <a:lnTo>
                    <a:pt x="243" y="1105"/>
                  </a:lnTo>
                  <a:lnTo>
                    <a:pt x="255" y="1097"/>
                  </a:lnTo>
                  <a:lnTo>
                    <a:pt x="265" y="1089"/>
                  </a:lnTo>
                  <a:lnTo>
                    <a:pt x="272" y="1080"/>
                  </a:lnTo>
                  <a:lnTo>
                    <a:pt x="276" y="1073"/>
                  </a:lnTo>
                  <a:lnTo>
                    <a:pt x="278" y="1068"/>
                  </a:lnTo>
                  <a:lnTo>
                    <a:pt x="279" y="1066"/>
                  </a:lnTo>
                  <a:lnTo>
                    <a:pt x="279" y="499"/>
                  </a:lnTo>
                  <a:lnTo>
                    <a:pt x="302" y="499"/>
                  </a:lnTo>
                  <a:lnTo>
                    <a:pt x="302" y="503"/>
                  </a:lnTo>
                  <a:lnTo>
                    <a:pt x="302" y="515"/>
                  </a:lnTo>
                  <a:lnTo>
                    <a:pt x="302" y="534"/>
                  </a:lnTo>
                  <a:lnTo>
                    <a:pt x="302" y="560"/>
                  </a:lnTo>
                  <a:lnTo>
                    <a:pt x="304" y="590"/>
                  </a:lnTo>
                  <a:lnTo>
                    <a:pt x="304" y="626"/>
                  </a:lnTo>
                  <a:lnTo>
                    <a:pt x="304" y="664"/>
                  </a:lnTo>
                  <a:lnTo>
                    <a:pt x="304" y="706"/>
                  </a:lnTo>
                  <a:lnTo>
                    <a:pt x="304" y="750"/>
                  </a:lnTo>
                  <a:lnTo>
                    <a:pt x="304" y="793"/>
                  </a:lnTo>
                  <a:lnTo>
                    <a:pt x="304" y="838"/>
                  </a:lnTo>
                  <a:lnTo>
                    <a:pt x="305" y="882"/>
                  </a:lnTo>
                  <a:lnTo>
                    <a:pt x="305" y="926"/>
                  </a:lnTo>
                  <a:lnTo>
                    <a:pt x="305" y="966"/>
                  </a:lnTo>
                  <a:lnTo>
                    <a:pt x="305" y="1004"/>
                  </a:lnTo>
                  <a:lnTo>
                    <a:pt x="305" y="1037"/>
                  </a:lnTo>
                  <a:lnTo>
                    <a:pt x="305" y="1066"/>
                  </a:lnTo>
                  <a:lnTo>
                    <a:pt x="305" y="1067"/>
                  </a:lnTo>
                  <a:lnTo>
                    <a:pt x="306" y="1073"/>
                  </a:lnTo>
                  <a:lnTo>
                    <a:pt x="310" y="1079"/>
                  </a:lnTo>
                  <a:lnTo>
                    <a:pt x="315" y="1088"/>
                  </a:lnTo>
                  <a:lnTo>
                    <a:pt x="323" y="1096"/>
                  </a:lnTo>
                  <a:lnTo>
                    <a:pt x="335" y="1103"/>
                  </a:lnTo>
                  <a:lnTo>
                    <a:pt x="351" y="1108"/>
                  </a:lnTo>
                  <a:lnTo>
                    <a:pt x="372" y="1111"/>
                  </a:lnTo>
                  <a:lnTo>
                    <a:pt x="392" y="1108"/>
                  </a:lnTo>
                  <a:lnTo>
                    <a:pt x="408" y="1103"/>
                  </a:lnTo>
                  <a:lnTo>
                    <a:pt x="420" y="1096"/>
                  </a:lnTo>
                  <a:lnTo>
                    <a:pt x="429" y="1089"/>
                  </a:lnTo>
                  <a:lnTo>
                    <a:pt x="434" y="1080"/>
                  </a:lnTo>
                  <a:lnTo>
                    <a:pt x="437" y="1073"/>
                  </a:lnTo>
                  <a:lnTo>
                    <a:pt x="438" y="1068"/>
                  </a:lnTo>
                  <a:lnTo>
                    <a:pt x="438" y="1067"/>
                  </a:lnTo>
                  <a:lnTo>
                    <a:pt x="440" y="166"/>
                  </a:lnTo>
                  <a:lnTo>
                    <a:pt x="466" y="166"/>
                  </a:lnTo>
                  <a:lnTo>
                    <a:pt x="466" y="500"/>
                  </a:lnTo>
                  <a:lnTo>
                    <a:pt x="468" y="503"/>
                  </a:lnTo>
                  <a:lnTo>
                    <a:pt x="469" y="509"/>
                  </a:lnTo>
                  <a:lnTo>
                    <a:pt x="472" y="517"/>
                  </a:lnTo>
                  <a:lnTo>
                    <a:pt x="477" y="527"/>
                  </a:lnTo>
                  <a:lnTo>
                    <a:pt x="483" y="537"/>
                  </a:lnTo>
                  <a:lnTo>
                    <a:pt x="493" y="545"/>
                  </a:lnTo>
                  <a:lnTo>
                    <a:pt x="505" y="551"/>
                  </a:lnTo>
                  <a:lnTo>
                    <a:pt x="520" y="554"/>
                  </a:lnTo>
                  <a:lnTo>
                    <a:pt x="536" y="551"/>
                  </a:lnTo>
                  <a:lnTo>
                    <a:pt x="548" y="545"/>
                  </a:lnTo>
                  <a:lnTo>
                    <a:pt x="557" y="537"/>
                  </a:lnTo>
                  <a:lnTo>
                    <a:pt x="563" y="527"/>
                  </a:lnTo>
                  <a:lnTo>
                    <a:pt x="570" y="517"/>
                  </a:lnTo>
                  <a:lnTo>
                    <a:pt x="573" y="510"/>
                  </a:lnTo>
                  <a:lnTo>
                    <a:pt x="573" y="508"/>
                  </a:lnTo>
                  <a:lnTo>
                    <a:pt x="573" y="79"/>
                  </a:lnTo>
                  <a:lnTo>
                    <a:pt x="572" y="68"/>
                  </a:lnTo>
                  <a:lnTo>
                    <a:pt x="561" y="47"/>
                  </a:lnTo>
                  <a:lnTo>
                    <a:pt x="546" y="28"/>
                  </a:lnTo>
                  <a:lnTo>
                    <a:pt x="528" y="14"/>
                  </a:lnTo>
                  <a:lnTo>
                    <a:pt x="506" y="4"/>
                  </a:lnTo>
                  <a:lnTo>
                    <a:pt x="485" y="0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34441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" grpId="0" animBg="1"/>
      <p:bldP spid="24" grpId="0" animBg="1"/>
      <p:bldP spid="2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4"/>
          <p:cNvSpPr txBox="1">
            <a:spLocks noChangeArrowheads="1"/>
          </p:cNvSpPr>
          <p:nvPr/>
        </p:nvSpPr>
        <p:spPr bwMode="auto">
          <a:xfrm>
            <a:off x="5232400" y="1"/>
            <a:ext cx="399573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/>
              <a:t>1.2.2</a:t>
            </a:r>
            <a:r>
              <a:rPr lang="zh-CN" altLang="en-US" sz="2800" b="1"/>
              <a:t>任务</a:t>
            </a:r>
            <a:r>
              <a:rPr lang="en-US" altLang="zh-CN" sz="2800" b="1"/>
              <a:t>2-2</a:t>
            </a:r>
            <a:r>
              <a:rPr lang="zh-CN" altLang="en-US" sz="2800" b="1"/>
              <a:t>：相关知识</a:t>
            </a:r>
          </a:p>
        </p:txBody>
      </p:sp>
      <p:sp>
        <p:nvSpPr>
          <p:cNvPr id="29699" name="Text Box 5"/>
          <p:cNvSpPr txBox="1">
            <a:spLocks noChangeArrowheads="1"/>
          </p:cNvSpPr>
          <p:nvPr/>
        </p:nvSpPr>
        <p:spPr bwMode="auto">
          <a:xfrm>
            <a:off x="1847850" y="1484313"/>
            <a:ext cx="8515350" cy="4832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/>
              <a:t>（</a:t>
            </a:r>
            <a:r>
              <a:rPr lang="en-US" altLang="zh-CN" sz="2800"/>
              <a:t>1</a:t>
            </a:r>
            <a:r>
              <a:rPr lang="zh-CN" altLang="en-US" sz="2800"/>
              <a:t>）单片机的字长由</a:t>
            </a:r>
            <a:r>
              <a:rPr lang="en-US" altLang="zh-CN" sz="2800"/>
              <a:t>4</a:t>
            </a:r>
            <a:r>
              <a:rPr lang="zh-CN" altLang="en-US" sz="2800"/>
              <a:t>位、</a:t>
            </a:r>
            <a:r>
              <a:rPr lang="en-US" altLang="zh-CN" sz="2800"/>
              <a:t>8</a:t>
            </a:r>
            <a:r>
              <a:rPr lang="zh-CN" altLang="en-US" sz="2800"/>
              <a:t>位、</a:t>
            </a:r>
            <a:r>
              <a:rPr lang="en-US" altLang="zh-CN" sz="2800"/>
              <a:t>16 </a:t>
            </a:r>
            <a:r>
              <a:rPr lang="zh-CN" altLang="en-US" sz="2800"/>
              <a:t>位发展到</a:t>
            </a:r>
            <a:r>
              <a:rPr lang="en-US" altLang="zh-CN" sz="2800"/>
              <a:t>32</a:t>
            </a:r>
            <a:r>
              <a:rPr lang="zh-CN" altLang="en-US" sz="2800"/>
              <a:t>位甚至</a:t>
            </a:r>
            <a:r>
              <a:rPr lang="en-US" altLang="zh-CN" sz="2800"/>
              <a:t>64</a:t>
            </a:r>
            <a:r>
              <a:rPr lang="zh-CN" altLang="en-US" sz="2800"/>
              <a:t>位。</a:t>
            </a:r>
          </a:p>
          <a:p>
            <a:r>
              <a:rPr lang="zh-CN" altLang="en-US" sz="2800"/>
              <a:t>（</a:t>
            </a:r>
            <a:r>
              <a:rPr lang="en-US" altLang="zh-CN" sz="2800"/>
              <a:t>2</a:t>
            </a:r>
            <a:r>
              <a:rPr lang="zh-CN" altLang="en-US" sz="2800"/>
              <a:t>）运行速度不断提高。</a:t>
            </a:r>
          </a:p>
          <a:p>
            <a:r>
              <a:rPr lang="zh-CN" altLang="en-US" sz="2800"/>
              <a:t>（</a:t>
            </a:r>
            <a:r>
              <a:rPr lang="en-US" altLang="zh-CN" sz="2800"/>
              <a:t>3</a:t>
            </a:r>
            <a:r>
              <a:rPr lang="zh-CN" altLang="en-US" sz="2800"/>
              <a:t>）单片机内的</a:t>
            </a:r>
            <a:r>
              <a:rPr lang="en-US" altLang="zh-CN" sz="2800"/>
              <a:t>RAM</a:t>
            </a:r>
            <a:r>
              <a:rPr lang="zh-CN" altLang="en-US" sz="2800"/>
              <a:t>、</a:t>
            </a:r>
            <a:r>
              <a:rPr lang="en-US" altLang="zh-CN" sz="2800"/>
              <a:t>ROM</a:t>
            </a:r>
            <a:r>
              <a:rPr lang="zh-CN" altLang="en-US" sz="2800"/>
              <a:t>存储容量越来越大。</a:t>
            </a:r>
          </a:p>
          <a:p>
            <a:r>
              <a:rPr lang="zh-CN" altLang="en-US" sz="2800"/>
              <a:t>（</a:t>
            </a:r>
            <a:r>
              <a:rPr lang="en-US" altLang="zh-CN" sz="2800"/>
              <a:t>4</a:t>
            </a:r>
            <a:r>
              <a:rPr lang="zh-CN" altLang="en-US" sz="2800"/>
              <a:t>）单片机程序存储器</a:t>
            </a:r>
            <a:r>
              <a:rPr lang="en-US" altLang="zh-CN" sz="2800"/>
              <a:t>ROM</a:t>
            </a:r>
            <a:r>
              <a:rPr lang="zh-CN" altLang="en-US" sz="2800"/>
              <a:t>的编程越来越方便。</a:t>
            </a:r>
          </a:p>
          <a:p>
            <a:r>
              <a:rPr lang="zh-CN" altLang="en-US" sz="2800"/>
              <a:t>在系统编程（</a:t>
            </a:r>
            <a:r>
              <a:rPr lang="en-US" altLang="zh-CN" sz="2800"/>
              <a:t>ISP</a:t>
            </a:r>
            <a:r>
              <a:rPr lang="zh-CN" altLang="en-US" sz="2800"/>
              <a:t>）、在应用编程（</a:t>
            </a:r>
            <a:r>
              <a:rPr lang="en-US" altLang="zh-CN" sz="2800"/>
              <a:t>IAP</a:t>
            </a:r>
            <a:r>
              <a:rPr lang="zh-CN" altLang="en-US" sz="2800"/>
              <a:t>）等，可供用户选择。</a:t>
            </a:r>
          </a:p>
          <a:p>
            <a:r>
              <a:rPr lang="zh-CN" altLang="en-US" sz="2800"/>
              <a:t>（</a:t>
            </a:r>
            <a:r>
              <a:rPr lang="en-US" altLang="zh-CN" sz="2800"/>
              <a:t>5</a:t>
            </a:r>
            <a:r>
              <a:rPr lang="zh-CN" altLang="en-US" sz="2800"/>
              <a:t>）输入</a:t>
            </a:r>
            <a:r>
              <a:rPr lang="en-US" altLang="zh-CN" sz="2800"/>
              <a:t>/</a:t>
            </a:r>
            <a:r>
              <a:rPr lang="zh-CN" altLang="en-US" sz="2800"/>
              <a:t>输出端口多功能化。</a:t>
            </a:r>
          </a:p>
          <a:p>
            <a:r>
              <a:rPr lang="zh-CN" altLang="en-US" sz="2800"/>
              <a:t>单片机内除集成有并行接口、串行接口外，还集成有</a:t>
            </a:r>
            <a:r>
              <a:rPr lang="en-US" altLang="zh-CN" sz="2800"/>
              <a:t>A/D</a:t>
            </a:r>
            <a:r>
              <a:rPr lang="zh-CN" altLang="en-US" sz="2800"/>
              <a:t>、</a:t>
            </a:r>
            <a:r>
              <a:rPr lang="en-US" altLang="zh-CN" sz="2800"/>
              <a:t>D/A</a:t>
            </a:r>
            <a:r>
              <a:rPr lang="zh-CN" altLang="en-US" sz="2800"/>
              <a:t>、</a:t>
            </a:r>
            <a:r>
              <a:rPr lang="en-US" altLang="zh-CN" sz="2800"/>
              <a:t>LED/LCD</a:t>
            </a:r>
            <a:r>
              <a:rPr lang="zh-CN" altLang="en-US" sz="2800"/>
              <a:t>显示驱动、</a:t>
            </a:r>
            <a:r>
              <a:rPr lang="en-US" altLang="zh-CN" sz="2800"/>
              <a:t>DMA</a:t>
            </a:r>
            <a:r>
              <a:rPr lang="zh-CN" altLang="en-US" sz="2800"/>
              <a:t>控制、</a:t>
            </a:r>
            <a:r>
              <a:rPr lang="en-US" altLang="zh-CN" sz="2800"/>
              <a:t>PWM</a:t>
            </a:r>
            <a:r>
              <a:rPr lang="zh-CN" altLang="en-US" sz="2800"/>
              <a:t>（脉宽调制输出）、</a:t>
            </a:r>
          </a:p>
        </p:txBody>
      </p:sp>
    </p:spTree>
    <p:extLst>
      <p:ext uri="{BB962C8B-B14F-4D97-AF65-F5344CB8AC3E}">
        <p14:creationId xmlns:p14="http://schemas.microsoft.com/office/powerpoint/2010/main" val="4158456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4"/>
          <p:cNvSpPr txBox="1">
            <a:spLocks noChangeArrowheads="1"/>
          </p:cNvSpPr>
          <p:nvPr/>
        </p:nvSpPr>
        <p:spPr bwMode="auto">
          <a:xfrm>
            <a:off x="5087939" y="1"/>
            <a:ext cx="3995737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/>
              <a:t>1.2.2</a:t>
            </a:r>
            <a:r>
              <a:rPr lang="zh-CN" altLang="en-US" sz="2800" b="1"/>
              <a:t>任务</a:t>
            </a:r>
            <a:r>
              <a:rPr lang="en-US" altLang="zh-CN" sz="2800" b="1"/>
              <a:t>2-2</a:t>
            </a:r>
            <a:r>
              <a:rPr lang="zh-CN" altLang="en-US" sz="2800" b="1"/>
              <a:t>：相关知识</a:t>
            </a:r>
          </a:p>
        </p:txBody>
      </p:sp>
      <p:sp>
        <p:nvSpPr>
          <p:cNvPr id="30723" name="Text Box 5"/>
          <p:cNvSpPr txBox="1">
            <a:spLocks noChangeArrowheads="1"/>
          </p:cNvSpPr>
          <p:nvPr/>
        </p:nvSpPr>
        <p:spPr bwMode="auto">
          <a:xfrm>
            <a:off x="1774825" y="1547814"/>
            <a:ext cx="8642350" cy="3970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/>
              <a:t>（</a:t>
            </a:r>
            <a:r>
              <a:rPr lang="en-US" altLang="zh-CN" sz="2800"/>
              <a:t>6</a:t>
            </a:r>
            <a:r>
              <a:rPr lang="zh-CN" altLang="en-US" sz="2800"/>
              <a:t>）功耗低、电压范围宽。</a:t>
            </a:r>
          </a:p>
          <a:p>
            <a:r>
              <a:rPr lang="zh-CN" altLang="en-US" sz="2800"/>
              <a:t>     电压范围从</a:t>
            </a:r>
            <a:r>
              <a:rPr lang="en-US" altLang="zh-CN" sz="2800"/>
              <a:t>2.6</a:t>
            </a:r>
            <a:r>
              <a:rPr lang="zh-CN" altLang="en-US" sz="2800"/>
              <a:t>～</a:t>
            </a:r>
            <a:r>
              <a:rPr lang="en-US" altLang="zh-CN" sz="2800"/>
              <a:t>6V</a:t>
            </a:r>
            <a:r>
              <a:rPr lang="zh-CN" altLang="en-US" sz="2800"/>
              <a:t>，变得更宽，可供用户选择更广。</a:t>
            </a:r>
          </a:p>
          <a:p>
            <a:r>
              <a:rPr lang="zh-CN" altLang="en-US" sz="2800"/>
              <a:t>（</a:t>
            </a:r>
            <a:r>
              <a:rPr lang="en-US" altLang="zh-CN" sz="2800"/>
              <a:t>7</a:t>
            </a:r>
            <a:r>
              <a:rPr lang="zh-CN" altLang="en-US" sz="2800"/>
              <a:t>）嵌入式的处理器。</a:t>
            </a:r>
          </a:p>
          <a:p>
            <a:r>
              <a:rPr lang="en-US" altLang="zh-CN" sz="2800"/>
              <a:t> </a:t>
            </a:r>
            <a:r>
              <a:rPr lang="zh-CN" altLang="en-US" sz="2800"/>
              <a:t>单片机发展成为嵌入式的处理器，深入到数字信号处理、图象处理、人工智能、机器人等领域。</a:t>
            </a:r>
          </a:p>
          <a:p>
            <a:r>
              <a:rPr lang="zh-CN" altLang="en-US" sz="2800"/>
              <a:t>（</a:t>
            </a:r>
            <a:r>
              <a:rPr lang="en-US" altLang="zh-CN" sz="2800"/>
              <a:t>8</a:t>
            </a:r>
            <a:r>
              <a:rPr lang="zh-CN" altLang="en-US" sz="2800"/>
              <a:t>）工作温度范围广、可靠性高、抗干扰能力强、内部资源丰富。</a:t>
            </a:r>
          </a:p>
          <a:p>
            <a:endParaRPr lang="zh-CN" altLang="en-US" sz="2800" b="1"/>
          </a:p>
        </p:txBody>
      </p:sp>
    </p:spTree>
    <p:extLst>
      <p:ext uri="{BB962C8B-B14F-4D97-AF65-F5344CB8AC3E}">
        <p14:creationId xmlns:p14="http://schemas.microsoft.com/office/powerpoint/2010/main" val="1274425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4"/>
          <p:cNvSpPr txBox="1">
            <a:spLocks noChangeArrowheads="1"/>
          </p:cNvSpPr>
          <p:nvPr/>
        </p:nvSpPr>
        <p:spPr bwMode="auto">
          <a:xfrm>
            <a:off x="5448300" y="1"/>
            <a:ext cx="399573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defRPr/>
            </a:pPr>
            <a:r>
              <a:rPr lang="zh-CN" altLang="en-US" sz="2800" b="1" dirty="0"/>
              <a:t>模块</a:t>
            </a:r>
            <a:r>
              <a:rPr lang="en-US" altLang="zh-CN" sz="2800" b="1" dirty="0"/>
              <a:t>1   </a:t>
            </a:r>
            <a:r>
              <a:rPr lang="zh-CN" altLang="en-US" sz="2800" b="1" dirty="0">
                <a:latin typeface="+mn-ea"/>
              </a:rPr>
              <a:t>小结</a:t>
            </a:r>
            <a:endParaRPr lang="zh-CN" altLang="en-US" sz="2800" dirty="0">
              <a:latin typeface="+mn-ea"/>
            </a:endParaRPr>
          </a:p>
        </p:txBody>
      </p:sp>
      <p:sp>
        <p:nvSpPr>
          <p:cNvPr id="26627" name="Text Box 5"/>
          <p:cNvSpPr txBox="1">
            <a:spLocks noChangeArrowheads="1"/>
          </p:cNvSpPr>
          <p:nvPr/>
        </p:nvSpPr>
        <p:spPr bwMode="auto">
          <a:xfrm>
            <a:off x="1728789" y="1412876"/>
            <a:ext cx="8516937" cy="42473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defRPr/>
            </a:pPr>
            <a:r>
              <a:rPr lang="zh-CN" altLang="en-US" sz="2800" dirty="0">
                <a:latin typeface="+mn-ea"/>
                <a:ea typeface="+mn-ea"/>
              </a:rPr>
              <a:t>（</a:t>
            </a:r>
            <a:r>
              <a:rPr lang="en-US" altLang="zh-CN" sz="2800" dirty="0">
                <a:latin typeface="+mn-ea"/>
                <a:ea typeface="+mn-ea"/>
              </a:rPr>
              <a:t>1</a:t>
            </a:r>
            <a:r>
              <a:rPr lang="zh-CN" altLang="en-US" sz="2800" dirty="0">
                <a:latin typeface="+mn-ea"/>
                <a:ea typeface="+mn-ea"/>
              </a:rPr>
              <a:t>）微型计算机由硬件系统和软件系统两大部分组成。</a:t>
            </a:r>
            <a:endParaRPr lang="en-US" altLang="zh-CN" sz="2800" dirty="0">
              <a:latin typeface="+mn-ea"/>
              <a:ea typeface="+mn-ea"/>
            </a:endParaRPr>
          </a:p>
          <a:p>
            <a:pPr>
              <a:defRPr/>
            </a:pPr>
            <a:r>
              <a:rPr lang="zh-CN" altLang="en-US" sz="2800" dirty="0">
                <a:latin typeface="+mn-ea"/>
                <a:ea typeface="+mn-ea"/>
              </a:rPr>
              <a:t>（</a:t>
            </a:r>
            <a:r>
              <a:rPr lang="en-US" altLang="zh-CN" sz="2800" dirty="0">
                <a:latin typeface="+mn-ea"/>
                <a:ea typeface="+mn-ea"/>
              </a:rPr>
              <a:t>2</a:t>
            </a:r>
            <a:r>
              <a:rPr lang="zh-CN" altLang="en-US" sz="2800" dirty="0">
                <a:latin typeface="+mn-ea"/>
                <a:ea typeface="+mn-ea"/>
              </a:rPr>
              <a:t>）单片机是将</a:t>
            </a:r>
            <a:r>
              <a:rPr lang="en-US" altLang="zh-CN" sz="2800" dirty="0">
                <a:latin typeface="+mn-ea"/>
                <a:ea typeface="+mn-ea"/>
              </a:rPr>
              <a:t>CPU</a:t>
            </a:r>
            <a:r>
              <a:rPr lang="zh-CN" altLang="en-US" sz="2800" dirty="0">
                <a:latin typeface="+mn-ea"/>
                <a:ea typeface="+mn-ea"/>
              </a:rPr>
              <a:t>、</a:t>
            </a:r>
            <a:r>
              <a:rPr lang="en-US" altLang="zh-CN" sz="2800" dirty="0">
                <a:latin typeface="+mn-ea"/>
                <a:ea typeface="+mn-ea"/>
              </a:rPr>
              <a:t>RAM</a:t>
            </a:r>
            <a:r>
              <a:rPr lang="zh-CN" altLang="en-US" sz="2800" dirty="0">
                <a:latin typeface="+mn-ea"/>
                <a:ea typeface="+mn-ea"/>
              </a:rPr>
              <a:t>、</a:t>
            </a:r>
            <a:r>
              <a:rPr lang="en-US" altLang="zh-CN" sz="2800" dirty="0">
                <a:latin typeface="+mn-ea"/>
                <a:ea typeface="+mn-ea"/>
              </a:rPr>
              <a:t>ROM</a:t>
            </a:r>
            <a:r>
              <a:rPr lang="zh-CN" altLang="en-US" sz="2800" dirty="0">
                <a:latin typeface="+mn-ea"/>
                <a:ea typeface="+mn-ea"/>
              </a:rPr>
              <a:t>、基本输入</a:t>
            </a:r>
            <a:r>
              <a:rPr lang="en-US" altLang="zh-CN" sz="2800" dirty="0">
                <a:latin typeface="+mn-ea"/>
                <a:ea typeface="+mn-ea"/>
              </a:rPr>
              <a:t>/</a:t>
            </a:r>
            <a:r>
              <a:rPr lang="zh-CN" altLang="en-US" sz="2800" dirty="0">
                <a:latin typeface="+mn-ea"/>
                <a:ea typeface="+mn-ea"/>
              </a:rPr>
              <a:t>输出接口电路、定时器</a:t>
            </a:r>
            <a:r>
              <a:rPr lang="en-US" altLang="zh-CN" sz="2800" dirty="0">
                <a:latin typeface="+mn-ea"/>
                <a:ea typeface="+mn-ea"/>
              </a:rPr>
              <a:t>/</a:t>
            </a:r>
            <a:r>
              <a:rPr lang="zh-CN" altLang="en-US" sz="2800" dirty="0">
                <a:latin typeface="+mn-ea"/>
                <a:ea typeface="+mn-ea"/>
              </a:rPr>
              <a:t>计数器和中断系统等部件制作在一块大规模集成电路芯片上。</a:t>
            </a:r>
          </a:p>
          <a:p>
            <a:pPr>
              <a:defRPr/>
            </a:pPr>
            <a:r>
              <a:rPr lang="zh-CN" altLang="en-US" sz="2800" dirty="0">
                <a:latin typeface="+mn-ea"/>
                <a:ea typeface="+mn-ea"/>
              </a:rPr>
              <a:t>（</a:t>
            </a:r>
            <a:r>
              <a:rPr lang="en-US" altLang="zh-CN" sz="2800" dirty="0">
                <a:latin typeface="+mn-ea"/>
                <a:ea typeface="+mn-ea"/>
              </a:rPr>
              <a:t>3</a:t>
            </a:r>
            <a:r>
              <a:rPr lang="zh-CN" altLang="en-US" sz="2800" dirty="0">
                <a:latin typeface="+mn-ea"/>
                <a:ea typeface="+mn-ea"/>
              </a:rPr>
              <a:t>）单片机应用系统是由单片机、接口电路及外设等硬件电路和软件构成。</a:t>
            </a:r>
          </a:p>
          <a:p>
            <a:pPr>
              <a:defRPr/>
            </a:pPr>
            <a:r>
              <a:rPr lang="zh-CN" altLang="en-US" sz="2800" dirty="0">
                <a:latin typeface="+mn-ea"/>
                <a:ea typeface="+mn-ea"/>
              </a:rPr>
              <a:t>（</a:t>
            </a:r>
            <a:r>
              <a:rPr lang="en-US" altLang="zh-CN" sz="2800" dirty="0">
                <a:latin typeface="+mn-ea"/>
                <a:ea typeface="+mn-ea"/>
              </a:rPr>
              <a:t>4</a:t>
            </a:r>
            <a:r>
              <a:rPr lang="zh-CN" altLang="en-US" sz="2800" dirty="0">
                <a:latin typeface="+mn-ea"/>
                <a:ea typeface="+mn-ea"/>
              </a:rPr>
              <a:t>）</a:t>
            </a:r>
            <a:r>
              <a:rPr lang="en-US" altLang="zh-CN" sz="2800" dirty="0">
                <a:latin typeface="+mn-ea"/>
                <a:ea typeface="+mn-ea"/>
              </a:rPr>
              <a:t>80C51</a:t>
            </a:r>
            <a:r>
              <a:rPr lang="zh-CN" altLang="en-US" sz="2800" dirty="0">
                <a:latin typeface="+mn-ea"/>
                <a:ea typeface="+mn-ea"/>
              </a:rPr>
              <a:t>单片机技术指标：</a:t>
            </a:r>
            <a:r>
              <a:rPr lang="en-US" altLang="zh-CN" sz="2800" dirty="0">
                <a:latin typeface="+mn-ea"/>
                <a:ea typeface="+mn-ea"/>
              </a:rPr>
              <a:t>4KB ROM</a:t>
            </a:r>
            <a:r>
              <a:rPr lang="zh-CN" altLang="en-US" sz="2800" dirty="0">
                <a:latin typeface="+mn-ea"/>
                <a:ea typeface="+mn-ea"/>
              </a:rPr>
              <a:t>、</a:t>
            </a:r>
            <a:r>
              <a:rPr lang="en-US" altLang="zh-CN" sz="2800" dirty="0">
                <a:latin typeface="+mn-ea"/>
                <a:ea typeface="+mn-ea"/>
              </a:rPr>
              <a:t>128B RAM</a:t>
            </a:r>
            <a:r>
              <a:rPr lang="zh-CN" altLang="en-US" sz="2800" dirty="0">
                <a:latin typeface="+mn-ea"/>
                <a:ea typeface="+mn-ea"/>
              </a:rPr>
              <a:t>、</a:t>
            </a:r>
            <a:r>
              <a:rPr lang="en-US" altLang="zh-CN" sz="2800" dirty="0">
                <a:latin typeface="+mn-ea"/>
                <a:ea typeface="+mn-ea"/>
              </a:rPr>
              <a:t>4</a:t>
            </a:r>
            <a:r>
              <a:rPr lang="zh-CN" altLang="en-US" sz="2800" dirty="0">
                <a:latin typeface="+mn-ea"/>
                <a:ea typeface="+mn-ea"/>
              </a:rPr>
              <a:t>个并行口、</a:t>
            </a:r>
            <a:r>
              <a:rPr lang="en-US" altLang="zh-CN" sz="2800" dirty="0">
                <a:latin typeface="+mn-ea"/>
                <a:ea typeface="+mn-ea"/>
              </a:rPr>
              <a:t>1</a:t>
            </a:r>
            <a:r>
              <a:rPr lang="zh-CN" altLang="en-US" sz="2800" dirty="0">
                <a:latin typeface="+mn-ea"/>
                <a:ea typeface="+mn-ea"/>
              </a:rPr>
              <a:t>个串行口、定时</a:t>
            </a:r>
            <a:r>
              <a:rPr lang="en-US" altLang="zh-CN" sz="2800" dirty="0">
                <a:latin typeface="+mn-ea"/>
                <a:ea typeface="+mn-ea"/>
              </a:rPr>
              <a:t>/</a:t>
            </a:r>
            <a:r>
              <a:rPr lang="zh-CN" altLang="en-US" sz="2800" dirty="0">
                <a:latin typeface="+mn-ea"/>
                <a:ea typeface="+mn-ea"/>
              </a:rPr>
              <a:t>计数器</a:t>
            </a:r>
            <a:r>
              <a:rPr lang="en-US" altLang="zh-CN" sz="2800" dirty="0">
                <a:latin typeface="+mn-ea"/>
                <a:ea typeface="+mn-ea"/>
              </a:rPr>
              <a:t>2</a:t>
            </a:r>
            <a:r>
              <a:rPr lang="zh-CN" altLang="en-US" sz="2800" dirty="0">
                <a:latin typeface="+mn-ea"/>
                <a:ea typeface="+mn-ea"/>
              </a:rPr>
              <a:t>个、</a:t>
            </a:r>
            <a:r>
              <a:rPr lang="en-US" altLang="zh-CN" sz="2800" dirty="0">
                <a:latin typeface="+mn-ea"/>
                <a:ea typeface="+mn-ea"/>
              </a:rPr>
              <a:t>5</a:t>
            </a:r>
            <a:r>
              <a:rPr lang="zh-CN" altLang="en-US" sz="2800" dirty="0">
                <a:latin typeface="+mn-ea"/>
                <a:ea typeface="+mn-ea"/>
              </a:rPr>
              <a:t>个中断源。</a:t>
            </a:r>
            <a:endParaRPr lang="zh-CN" altLang="en-US" sz="2800" b="1" dirty="0">
              <a:latin typeface="+mn-ea"/>
              <a:ea typeface="+mn-ea"/>
            </a:endParaRPr>
          </a:p>
          <a:p>
            <a:pPr>
              <a:defRPr/>
            </a:pPr>
            <a:endParaRPr lang="zh-CN" altLang="en-US" dirty="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120226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flipH="1">
            <a:off x="6312052" y="7508"/>
            <a:ext cx="5945480" cy="3215195"/>
            <a:chOff x="0" y="-2"/>
            <a:chExt cx="5944706" cy="3215939"/>
          </a:xfrm>
        </p:grpSpPr>
        <p:sp>
          <p:nvSpPr>
            <p:cNvPr id="4" name="直角三角形 3"/>
            <p:cNvSpPr/>
            <p:nvPr/>
          </p:nvSpPr>
          <p:spPr>
            <a:xfrm flipV="1">
              <a:off x="0" y="-2"/>
              <a:ext cx="5219512" cy="2671949"/>
            </a:xfrm>
            <a:prstGeom prst="rtTriangle">
              <a:avLst/>
            </a:prstGeom>
            <a:gradFill flip="none" rotWithShape="1">
              <a:gsLst>
                <a:gs pos="0">
                  <a:srgbClr val="02A4FF"/>
                </a:gs>
                <a:gs pos="95000">
                  <a:srgbClr val="0070C0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5" name="等腰三角形 5"/>
            <p:cNvSpPr/>
            <p:nvPr/>
          </p:nvSpPr>
          <p:spPr>
            <a:xfrm rot="9506172">
              <a:off x="1254728" y="721413"/>
              <a:ext cx="4588971" cy="2494524"/>
            </a:xfrm>
            <a:custGeom>
              <a:avLst/>
              <a:gdLst>
                <a:gd name="connsiteX0" fmla="*/ 0 w 4070496"/>
                <a:gd name="connsiteY0" fmla="*/ 1847814 h 1847814"/>
                <a:gd name="connsiteX1" fmla="*/ 2035248 w 4070496"/>
                <a:gd name="connsiteY1" fmla="*/ 0 h 1847814"/>
                <a:gd name="connsiteX2" fmla="*/ 4070496 w 4070496"/>
                <a:gd name="connsiteY2" fmla="*/ 1847814 h 1847814"/>
                <a:gd name="connsiteX3" fmla="*/ 0 w 4070496"/>
                <a:gd name="connsiteY3" fmla="*/ 1847814 h 1847814"/>
                <a:gd name="connsiteX0" fmla="*/ 0 w 4110043"/>
                <a:gd name="connsiteY0" fmla="*/ 1847814 h 1847814"/>
                <a:gd name="connsiteX1" fmla="*/ 2035248 w 4110043"/>
                <a:gd name="connsiteY1" fmla="*/ 0 h 1847814"/>
                <a:gd name="connsiteX2" fmla="*/ 4110043 w 4110043"/>
                <a:gd name="connsiteY2" fmla="*/ 1812367 h 1847814"/>
                <a:gd name="connsiteX3" fmla="*/ 0 w 4110043"/>
                <a:gd name="connsiteY3" fmla="*/ 1847814 h 1847814"/>
                <a:gd name="connsiteX0" fmla="*/ 0 w 4052773"/>
                <a:gd name="connsiteY0" fmla="*/ 1832139 h 1832139"/>
                <a:gd name="connsiteX1" fmla="*/ 1977978 w 4052773"/>
                <a:gd name="connsiteY1" fmla="*/ 0 h 1832139"/>
                <a:gd name="connsiteX2" fmla="*/ 4052773 w 4052773"/>
                <a:gd name="connsiteY2" fmla="*/ 1812367 h 1832139"/>
                <a:gd name="connsiteX3" fmla="*/ 0 w 4052773"/>
                <a:gd name="connsiteY3" fmla="*/ 1832139 h 1832139"/>
                <a:gd name="connsiteX0" fmla="*/ 0 w 4101314"/>
                <a:gd name="connsiteY0" fmla="*/ 1825725 h 1825725"/>
                <a:gd name="connsiteX1" fmla="*/ 2026519 w 4101314"/>
                <a:gd name="connsiteY1" fmla="*/ 0 h 1825725"/>
                <a:gd name="connsiteX2" fmla="*/ 4101314 w 4101314"/>
                <a:gd name="connsiteY2" fmla="*/ 1812367 h 1825725"/>
                <a:gd name="connsiteX3" fmla="*/ 0 w 4101314"/>
                <a:gd name="connsiteY3" fmla="*/ 1825725 h 1825725"/>
                <a:gd name="connsiteX0" fmla="*/ 0 w 4101773"/>
                <a:gd name="connsiteY0" fmla="*/ 1825725 h 1825725"/>
                <a:gd name="connsiteX1" fmla="*/ 2026519 w 4101773"/>
                <a:gd name="connsiteY1" fmla="*/ 0 h 1825725"/>
                <a:gd name="connsiteX2" fmla="*/ 4101773 w 4101773"/>
                <a:gd name="connsiteY2" fmla="*/ 1391170 h 1825725"/>
                <a:gd name="connsiteX3" fmla="*/ 0 w 4101773"/>
                <a:gd name="connsiteY3" fmla="*/ 1825725 h 1825725"/>
                <a:gd name="connsiteX0" fmla="*/ 0 w 4029094"/>
                <a:gd name="connsiteY0" fmla="*/ 1825725 h 1825725"/>
                <a:gd name="connsiteX1" fmla="*/ 2026519 w 4029094"/>
                <a:gd name="connsiteY1" fmla="*/ 0 h 1825725"/>
                <a:gd name="connsiteX2" fmla="*/ 4029094 w 4029094"/>
                <a:gd name="connsiteY2" fmla="*/ 1413523 h 1825725"/>
                <a:gd name="connsiteX3" fmla="*/ 0 w 4029094"/>
                <a:gd name="connsiteY3" fmla="*/ 1825725 h 1825725"/>
                <a:gd name="connsiteX0" fmla="*/ 0 w 4029094"/>
                <a:gd name="connsiteY0" fmla="*/ 2494524 h 2494524"/>
                <a:gd name="connsiteX1" fmla="*/ 2175905 w 4029094"/>
                <a:gd name="connsiteY1" fmla="*/ 0 h 2494524"/>
                <a:gd name="connsiteX2" fmla="*/ 4029094 w 4029094"/>
                <a:gd name="connsiteY2" fmla="*/ 2082322 h 2494524"/>
                <a:gd name="connsiteX3" fmla="*/ 0 w 4029094"/>
                <a:gd name="connsiteY3" fmla="*/ 2494524 h 2494524"/>
                <a:gd name="connsiteX0" fmla="*/ 0 w 4606694"/>
                <a:gd name="connsiteY0" fmla="*/ 2494524 h 2494524"/>
                <a:gd name="connsiteX1" fmla="*/ 2175905 w 4606694"/>
                <a:gd name="connsiteY1" fmla="*/ 0 h 2494524"/>
                <a:gd name="connsiteX2" fmla="*/ 4606694 w 4606694"/>
                <a:gd name="connsiteY2" fmla="*/ 2042438 h 2494524"/>
                <a:gd name="connsiteX3" fmla="*/ 0 w 4606694"/>
                <a:gd name="connsiteY3" fmla="*/ 2494524 h 2494524"/>
                <a:gd name="connsiteX0" fmla="*/ 0 w 4588971"/>
                <a:gd name="connsiteY0" fmla="*/ 2494524 h 2494524"/>
                <a:gd name="connsiteX1" fmla="*/ 2175905 w 4588971"/>
                <a:gd name="connsiteY1" fmla="*/ 0 h 2494524"/>
                <a:gd name="connsiteX2" fmla="*/ 4588971 w 4588971"/>
                <a:gd name="connsiteY2" fmla="*/ 2022665 h 2494524"/>
                <a:gd name="connsiteX3" fmla="*/ 0 w 4588971"/>
                <a:gd name="connsiteY3" fmla="*/ 2494524 h 2494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88971" h="2494524">
                  <a:moveTo>
                    <a:pt x="0" y="2494524"/>
                  </a:moveTo>
                  <a:lnTo>
                    <a:pt x="2175905" y="0"/>
                  </a:lnTo>
                  <a:lnTo>
                    <a:pt x="4588971" y="2022665"/>
                  </a:lnTo>
                  <a:lnTo>
                    <a:pt x="0" y="2494524"/>
                  </a:lnTo>
                  <a:close/>
                </a:path>
              </a:pathLst>
            </a:custGeom>
            <a:gradFill>
              <a:gsLst>
                <a:gs pos="0">
                  <a:srgbClr val="02A4FF"/>
                </a:gs>
                <a:gs pos="100000">
                  <a:srgbClr val="0070C0"/>
                </a:gs>
              </a:gsLst>
              <a:path path="circle">
                <a:fillToRect r="100000" b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6" name="等腰三角形 6"/>
            <p:cNvSpPr/>
            <p:nvPr/>
          </p:nvSpPr>
          <p:spPr>
            <a:xfrm rot="19678186">
              <a:off x="3601208" y="1299081"/>
              <a:ext cx="2343498" cy="1263959"/>
            </a:xfrm>
            <a:custGeom>
              <a:avLst/>
              <a:gdLst>
                <a:gd name="connsiteX0" fmla="*/ 0 w 2343498"/>
                <a:gd name="connsiteY0" fmla="*/ 1071626 h 1071626"/>
                <a:gd name="connsiteX1" fmla="*/ 1171749 w 2343498"/>
                <a:gd name="connsiteY1" fmla="*/ 0 h 1071626"/>
                <a:gd name="connsiteX2" fmla="*/ 2343498 w 2343498"/>
                <a:gd name="connsiteY2" fmla="*/ 1071626 h 1071626"/>
                <a:gd name="connsiteX3" fmla="*/ 0 w 2343498"/>
                <a:gd name="connsiteY3" fmla="*/ 1071626 h 1071626"/>
                <a:gd name="connsiteX0" fmla="*/ 0 w 2343498"/>
                <a:gd name="connsiteY0" fmla="*/ 1021146 h 1021146"/>
                <a:gd name="connsiteX1" fmla="*/ 1279240 w 2343498"/>
                <a:gd name="connsiteY1" fmla="*/ 0 h 1021146"/>
                <a:gd name="connsiteX2" fmla="*/ 2343498 w 2343498"/>
                <a:gd name="connsiteY2" fmla="*/ 1021146 h 1021146"/>
                <a:gd name="connsiteX3" fmla="*/ 0 w 2343498"/>
                <a:gd name="connsiteY3" fmla="*/ 1021146 h 1021146"/>
                <a:gd name="connsiteX0" fmla="*/ 0 w 2343498"/>
                <a:gd name="connsiteY0" fmla="*/ 1118003 h 1118003"/>
                <a:gd name="connsiteX1" fmla="*/ 1437888 w 2343498"/>
                <a:gd name="connsiteY1" fmla="*/ 0 h 1118003"/>
                <a:gd name="connsiteX2" fmla="*/ 2343498 w 2343498"/>
                <a:gd name="connsiteY2" fmla="*/ 1118003 h 1118003"/>
                <a:gd name="connsiteX3" fmla="*/ 0 w 2343498"/>
                <a:gd name="connsiteY3" fmla="*/ 1118003 h 1118003"/>
                <a:gd name="connsiteX0" fmla="*/ 0 w 2343498"/>
                <a:gd name="connsiteY0" fmla="*/ 1263959 h 1263959"/>
                <a:gd name="connsiteX1" fmla="*/ 1585229 w 2343498"/>
                <a:gd name="connsiteY1" fmla="*/ 0 h 1263959"/>
                <a:gd name="connsiteX2" fmla="*/ 2343498 w 2343498"/>
                <a:gd name="connsiteY2" fmla="*/ 1263959 h 1263959"/>
                <a:gd name="connsiteX3" fmla="*/ 0 w 2343498"/>
                <a:gd name="connsiteY3" fmla="*/ 1263959 h 1263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43498" h="1263959">
                  <a:moveTo>
                    <a:pt x="0" y="1263959"/>
                  </a:moveTo>
                  <a:lnTo>
                    <a:pt x="1585229" y="0"/>
                  </a:lnTo>
                  <a:lnTo>
                    <a:pt x="2343498" y="1263959"/>
                  </a:lnTo>
                  <a:lnTo>
                    <a:pt x="0" y="1263959"/>
                  </a:lnTo>
                  <a:close/>
                </a:path>
              </a:pathLst>
            </a:custGeom>
            <a:gradFill flip="none" rotWithShape="1">
              <a:gsLst>
                <a:gs pos="78000">
                  <a:srgbClr val="0195ED"/>
                </a:gs>
                <a:gs pos="100000">
                  <a:srgbClr val="02A4FF"/>
                </a:gs>
                <a:gs pos="26000">
                  <a:srgbClr val="0070C0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cxnSp>
        <p:nvCxnSpPr>
          <p:cNvPr id="10" name="直接连接符 9"/>
          <p:cNvCxnSpPr/>
          <p:nvPr/>
        </p:nvCxnSpPr>
        <p:spPr>
          <a:xfrm>
            <a:off x="11956633" y="97321"/>
            <a:ext cx="0" cy="68384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7037341" y="114325"/>
            <a:ext cx="4936911" cy="666771"/>
          </a:xfrm>
          <a:prstGeom prst="rect">
            <a:avLst/>
          </a:prstGeom>
        </p:spPr>
        <p:txBody>
          <a:bodyPr wrap="square" lIns="91428" tIns="45713" rIns="91428" bIns="45713">
            <a:spAutoFit/>
          </a:bodyPr>
          <a:lstStyle/>
          <a:p>
            <a:pPr algn="r"/>
            <a:r>
              <a:rPr lang="zh-CN" altLang="en-US" sz="3733" b="1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单片机原理及应用</a:t>
            </a:r>
            <a:endParaRPr lang="en-US" altLang="zh-CN" sz="3733" b="1" dirty="0">
              <a:solidFill>
                <a:schemeClr val="bg1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666931" y="1737204"/>
            <a:ext cx="4448280" cy="3046974"/>
          </a:xfrm>
          <a:prstGeom prst="rect">
            <a:avLst/>
          </a:prstGeom>
        </p:spPr>
        <p:txBody>
          <a:bodyPr wrap="square" lIns="91428" tIns="45713" rIns="91428" bIns="45713">
            <a:spAutoFit/>
          </a:bodyPr>
          <a:lstStyle/>
          <a:p>
            <a:pPr algn="ctr"/>
            <a:r>
              <a:rPr lang="zh-CN" altLang="en-US" sz="9600" dirty="0">
                <a:solidFill>
                  <a:srgbClr val="F24A0E"/>
                </a:solidFill>
                <a:latin typeface="华康俪金黑W8(P)" pitchFamily="34" charset="-122"/>
                <a:ea typeface="华康俪金黑W8(P)" pitchFamily="34" charset="-122"/>
              </a:rPr>
              <a:t>谢谢</a:t>
            </a:r>
            <a:endParaRPr lang="en-US" altLang="zh-CN" sz="9600" dirty="0">
              <a:solidFill>
                <a:srgbClr val="F24A0E"/>
              </a:solidFill>
              <a:latin typeface="华康俪金黑W8(P)" pitchFamily="34" charset="-122"/>
              <a:ea typeface="华康俪金黑W8(P)" pitchFamily="34" charset="-122"/>
            </a:endParaRPr>
          </a:p>
          <a:p>
            <a:pPr algn="ctr"/>
            <a:r>
              <a:rPr lang="en-US" altLang="zh-CN" sz="9600" dirty="0">
                <a:solidFill>
                  <a:srgbClr val="F24A0E"/>
                </a:solidFill>
                <a:latin typeface="华康俪金黑W8(P)" pitchFamily="34" charset="-122"/>
                <a:ea typeface="华康俪金黑W8(P)" pitchFamily="34" charset="-122"/>
              </a:rPr>
              <a:t>Thanks!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3339" y="6261101"/>
            <a:ext cx="4445000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36160" y="6117299"/>
            <a:ext cx="4445000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45993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0"/>
          <p:cNvSpPr txBox="1">
            <a:spLocks noChangeArrowheads="1"/>
          </p:cNvSpPr>
          <p:nvPr/>
        </p:nvSpPr>
        <p:spPr bwMode="auto">
          <a:xfrm>
            <a:off x="6100763" y="192948"/>
            <a:ext cx="705643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单片机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原理及应用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75" name="矩形 3"/>
          <p:cNvSpPr>
            <a:spLocks noChangeArrowheads="1"/>
          </p:cNvSpPr>
          <p:nvPr/>
        </p:nvSpPr>
        <p:spPr bwMode="auto">
          <a:xfrm>
            <a:off x="2001838" y="1557339"/>
            <a:ext cx="8197850" cy="397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FF0000"/>
                </a:solidFill>
              </a:rPr>
              <a:t>前期必备知识</a:t>
            </a:r>
            <a:endParaRPr lang="en-US" altLang="zh-CN" sz="2800" b="1">
              <a:solidFill>
                <a:srgbClr val="FF0000"/>
              </a:solidFill>
            </a:endParaRPr>
          </a:p>
          <a:p>
            <a:r>
              <a:rPr lang="en-US" altLang="zh-CN" sz="2800" b="1"/>
              <a:t>1.</a:t>
            </a:r>
            <a:r>
              <a:rPr lang="zh-CN" altLang="zh-CN" sz="2800" b="1"/>
              <a:t> </a:t>
            </a:r>
            <a:r>
              <a:rPr lang="zh-CN" altLang="en-US" sz="2800" b="1"/>
              <a:t>电路基础知识：</a:t>
            </a:r>
            <a:r>
              <a:rPr lang="zh-CN" altLang="en-US" sz="2800"/>
              <a:t>常用元器件、串并联电路、直流电路等；</a:t>
            </a:r>
            <a:endParaRPr lang="en-US" altLang="zh-CN" sz="2800"/>
          </a:p>
          <a:p>
            <a:r>
              <a:rPr lang="en-US" altLang="zh-CN" sz="2800" b="1"/>
              <a:t>2.</a:t>
            </a:r>
            <a:r>
              <a:rPr lang="zh-CN" altLang="en-US" sz="2800" b="1"/>
              <a:t>模拟电路知识：</a:t>
            </a:r>
            <a:r>
              <a:rPr lang="zh-CN" altLang="en-US" sz="2800"/>
              <a:t>半导体器件、放大电路</a:t>
            </a:r>
            <a:r>
              <a:rPr lang="zh-CN" altLang="zh-CN" sz="2800"/>
              <a:t>、</a:t>
            </a:r>
            <a:r>
              <a:rPr lang="zh-CN" altLang="en-US" sz="2800"/>
              <a:t>直流稳压电路等；</a:t>
            </a:r>
            <a:endParaRPr lang="en-US" altLang="zh-CN" sz="2800"/>
          </a:p>
          <a:p>
            <a:r>
              <a:rPr lang="en-US" altLang="zh-CN" sz="2800" b="1"/>
              <a:t>3.</a:t>
            </a:r>
            <a:r>
              <a:rPr lang="zh-CN" altLang="en-US" sz="2800" b="1"/>
              <a:t>数字电路知识：</a:t>
            </a:r>
            <a:r>
              <a:rPr lang="zh-CN" altLang="en-US" sz="2800"/>
              <a:t>常用门电路、组合电路、时序电路等；</a:t>
            </a:r>
            <a:endParaRPr lang="en-US" altLang="zh-CN" sz="2800"/>
          </a:p>
          <a:p>
            <a:r>
              <a:rPr lang="en-US" altLang="zh-CN" sz="2800" b="1"/>
              <a:t>4.C</a:t>
            </a:r>
            <a:r>
              <a:rPr lang="zh-CN" altLang="en-US" sz="2800" b="1"/>
              <a:t>语言</a:t>
            </a:r>
            <a:r>
              <a:rPr lang="zh-CN" altLang="zh-CN" sz="2800" b="1"/>
              <a:t>程序设计</a:t>
            </a:r>
            <a:r>
              <a:rPr lang="zh-CN" altLang="en-US" sz="2800" b="1"/>
              <a:t>基础知识；</a:t>
            </a:r>
            <a:endParaRPr lang="en-US" altLang="zh-CN" sz="2800" b="1"/>
          </a:p>
          <a:p>
            <a:r>
              <a:rPr lang="en-US" altLang="zh-CN" sz="2800" b="1"/>
              <a:t>5.</a:t>
            </a:r>
            <a:r>
              <a:rPr lang="zh-CN" altLang="zh-CN" sz="2800" b="1"/>
              <a:t>微机原理与接口技术</a:t>
            </a:r>
            <a:r>
              <a:rPr lang="zh-CN" altLang="en-US" sz="2800" b="1"/>
              <a:t>基础知识。</a:t>
            </a:r>
            <a:endParaRPr lang="en-US" altLang="zh-CN" sz="2800" b="1"/>
          </a:p>
        </p:txBody>
      </p:sp>
    </p:spTree>
    <p:extLst>
      <p:ext uri="{BB962C8B-B14F-4D97-AF65-F5344CB8AC3E}">
        <p14:creationId xmlns:p14="http://schemas.microsoft.com/office/powerpoint/2010/main" val="3214398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0"/>
          <p:cNvSpPr txBox="1">
            <a:spLocks noChangeArrowheads="1"/>
          </p:cNvSpPr>
          <p:nvPr/>
        </p:nvSpPr>
        <p:spPr bwMode="auto">
          <a:xfrm>
            <a:off x="5735639" y="134938"/>
            <a:ext cx="7056437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单片机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原理及应用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9" name="矩形 3"/>
          <p:cNvSpPr>
            <a:spLocks noChangeArrowheads="1"/>
          </p:cNvSpPr>
          <p:nvPr/>
        </p:nvSpPr>
        <p:spPr bwMode="auto">
          <a:xfrm>
            <a:off x="2001838" y="1557338"/>
            <a:ext cx="8197850" cy="440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FF0000"/>
                </a:solidFill>
              </a:rPr>
              <a:t>前期必备技能</a:t>
            </a:r>
            <a:endParaRPr lang="en-US" altLang="zh-CN" sz="2800" b="1">
              <a:solidFill>
                <a:srgbClr val="FF0000"/>
              </a:solidFill>
            </a:endParaRPr>
          </a:p>
          <a:p>
            <a:r>
              <a:rPr lang="en-US" altLang="zh-CN" sz="2800"/>
              <a:t>1.</a:t>
            </a:r>
            <a:r>
              <a:rPr lang="zh-CN" altLang="zh-CN" sz="2800"/>
              <a:t> </a:t>
            </a:r>
            <a:r>
              <a:rPr lang="zh-CN" altLang="en-US" sz="2800"/>
              <a:t>计算机基本操作：软件安装与使用、资料搜索技能等；</a:t>
            </a:r>
            <a:endParaRPr lang="en-US" altLang="zh-CN" sz="2800"/>
          </a:p>
          <a:p>
            <a:r>
              <a:rPr lang="en-US" altLang="zh-CN" sz="2800"/>
              <a:t>2.</a:t>
            </a:r>
            <a:r>
              <a:rPr lang="zh-CN" altLang="en-US" sz="2800"/>
              <a:t>常用仪器仪表的使用：万用表、示波器、直流稳压电源等；</a:t>
            </a:r>
            <a:endParaRPr lang="en-US" altLang="zh-CN" sz="2800"/>
          </a:p>
          <a:p>
            <a:r>
              <a:rPr lang="en-US" altLang="zh-CN" sz="2800"/>
              <a:t>3.</a:t>
            </a:r>
            <a:r>
              <a:rPr lang="zh-CN" altLang="en-US" sz="2800"/>
              <a:t>基本元器件的识别与使用 ：电阻、电容、电感、按键、</a:t>
            </a:r>
            <a:r>
              <a:rPr lang="en-US" altLang="zh-CN" sz="2800"/>
              <a:t>LED</a:t>
            </a:r>
            <a:r>
              <a:rPr lang="zh-CN" altLang="en-US" sz="2800"/>
              <a:t>、二极管、三极管；</a:t>
            </a:r>
            <a:endParaRPr lang="en-US" altLang="zh-CN" sz="2800"/>
          </a:p>
          <a:p>
            <a:r>
              <a:rPr lang="en-US" altLang="zh-CN" sz="2800"/>
              <a:t>4.</a:t>
            </a:r>
            <a:r>
              <a:rPr lang="zh-CN" altLang="en-US" sz="2800"/>
              <a:t>基本电子电路操作：电路识图、电路实现、电路功能分析等；</a:t>
            </a:r>
            <a:endParaRPr lang="en-US" altLang="zh-CN" sz="2800"/>
          </a:p>
          <a:p>
            <a:r>
              <a:rPr lang="en-US" altLang="zh-CN" sz="2800"/>
              <a:t>5.C</a:t>
            </a:r>
            <a:r>
              <a:rPr lang="zh-CN" altLang="en-US" sz="2800"/>
              <a:t>语言</a:t>
            </a:r>
            <a:r>
              <a:rPr lang="zh-CN" altLang="zh-CN" sz="2800"/>
              <a:t>程序</a:t>
            </a:r>
            <a:r>
              <a:rPr lang="zh-CN" altLang="en-US" sz="2800"/>
              <a:t>调试。</a:t>
            </a:r>
            <a:endParaRPr lang="en-US" altLang="zh-CN" sz="2800"/>
          </a:p>
        </p:txBody>
      </p:sp>
    </p:spTree>
    <p:extLst>
      <p:ext uri="{BB962C8B-B14F-4D97-AF65-F5344CB8AC3E}">
        <p14:creationId xmlns:p14="http://schemas.microsoft.com/office/powerpoint/2010/main" val="938594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0"/>
          <p:cNvSpPr txBox="1">
            <a:spLocks noChangeArrowheads="1"/>
          </p:cNvSpPr>
          <p:nvPr/>
        </p:nvSpPr>
        <p:spPr bwMode="auto">
          <a:xfrm>
            <a:off x="5369099" y="193661"/>
            <a:ext cx="7056438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单片机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原理及应用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23" name="矩形 3"/>
          <p:cNvSpPr>
            <a:spLocks noChangeArrowheads="1"/>
          </p:cNvSpPr>
          <p:nvPr/>
        </p:nvSpPr>
        <p:spPr bwMode="auto">
          <a:xfrm>
            <a:off x="2001838" y="1557339"/>
            <a:ext cx="8197850" cy="4401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b="1" dirty="0"/>
              <a:t>模块</a:t>
            </a:r>
            <a:r>
              <a:rPr lang="en-US" altLang="zh-CN" sz="2800" b="1" dirty="0"/>
              <a:t>1 </a:t>
            </a:r>
            <a:r>
              <a:rPr lang="zh-CN" altLang="zh-CN" sz="2800" b="1" dirty="0" smtClean="0"/>
              <a:t>单</a:t>
            </a:r>
            <a:r>
              <a:rPr lang="zh-CN" altLang="zh-CN" sz="2800" b="1" dirty="0"/>
              <a:t>片微型计算机 （</a:t>
            </a:r>
            <a:r>
              <a:rPr lang="en-US" altLang="zh-CN" sz="2800" b="1" dirty="0"/>
              <a:t>4</a:t>
            </a:r>
            <a:r>
              <a:rPr lang="zh-CN" altLang="zh-CN" sz="2800" b="1" dirty="0"/>
              <a:t>学时）</a:t>
            </a:r>
            <a:endParaRPr lang="en-US" altLang="zh-CN" sz="2800" b="1" dirty="0"/>
          </a:p>
          <a:p>
            <a:r>
              <a:rPr lang="zh-CN" altLang="zh-CN" sz="2800" b="1" dirty="0"/>
              <a:t>模块</a:t>
            </a:r>
            <a:r>
              <a:rPr lang="en-US" altLang="zh-CN" sz="2800" b="1" dirty="0"/>
              <a:t>2 </a:t>
            </a:r>
            <a:r>
              <a:rPr lang="en-US" altLang="zh-CN" sz="2800" b="1" dirty="0" smtClean="0"/>
              <a:t>80C51</a:t>
            </a:r>
            <a:r>
              <a:rPr lang="zh-CN" altLang="zh-CN" sz="2800" b="1" dirty="0"/>
              <a:t>单片机的</a:t>
            </a:r>
            <a:r>
              <a:rPr lang="zh-CN" altLang="zh-CN" sz="2800" b="1" dirty="0" smtClean="0"/>
              <a:t>结构</a:t>
            </a:r>
            <a:r>
              <a:rPr lang="zh-CN" altLang="en-US" sz="2800" b="1" dirty="0" smtClean="0"/>
              <a:t>分析及应用</a:t>
            </a:r>
            <a:r>
              <a:rPr lang="zh-CN" altLang="zh-CN" sz="2800" b="1" dirty="0" smtClean="0"/>
              <a:t>（</a:t>
            </a:r>
            <a:r>
              <a:rPr lang="en-US" altLang="zh-CN" sz="2800" b="1" dirty="0"/>
              <a:t>8</a:t>
            </a:r>
            <a:r>
              <a:rPr lang="zh-CN" altLang="zh-CN" sz="2800" b="1" dirty="0"/>
              <a:t>学时）</a:t>
            </a:r>
            <a:endParaRPr lang="zh-CN" altLang="zh-CN" sz="2800" dirty="0"/>
          </a:p>
          <a:p>
            <a:r>
              <a:rPr lang="zh-CN" altLang="zh-CN" sz="2800" b="1" dirty="0"/>
              <a:t>模块</a:t>
            </a:r>
            <a:r>
              <a:rPr lang="en-US" altLang="zh-CN" sz="2800" b="1" dirty="0"/>
              <a:t>3 </a:t>
            </a:r>
            <a:r>
              <a:rPr lang="en-US" altLang="zh-CN" sz="2800" b="1" dirty="0" smtClean="0"/>
              <a:t>C51</a:t>
            </a:r>
            <a:r>
              <a:rPr lang="zh-CN" altLang="zh-CN" sz="2800" b="1" dirty="0"/>
              <a:t>语言</a:t>
            </a:r>
            <a:r>
              <a:rPr lang="zh-CN" altLang="zh-CN" sz="2800" b="1" dirty="0" smtClean="0"/>
              <a:t>程序设计</a:t>
            </a:r>
            <a:r>
              <a:rPr lang="zh-CN" altLang="en-US" sz="2800" b="1" dirty="0" smtClean="0"/>
              <a:t>及应用</a:t>
            </a:r>
            <a:r>
              <a:rPr lang="zh-CN" altLang="zh-CN" sz="2800" b="1" dirty="0" smtClean="0"/>
              <a:t>（</a:t>
            </a:r>
            <a:r>
              <a:rPr lang="en-US" altLang="zh-CN" sz="2800" b="1" dirty="0"/>
              <a:t>13</a:t>
            </a:r>
            <a:r>
              <a:rPr lang="zh-CN" altLang="zh-CN" sz="2800" b="1" dirty="0"/>
              <a:t>学时）</a:t>
            </a:r>
            <a:endParaRPr lang="zh-CN" altLang="zh-CN" sz="2800" dirty="0"/>
          </a:p>
          <a:p>
            <a:r>
              <a:rPr lang="zh-CN" altLang="zh-CN" sz="2800" b="1" dirty="0"/>
              <a:t>模块</a:t>
            </a:r>
            <a:r>
              <a:rPr lang="en-US" altLang="zh-CN" sz="2800" b="1" dirty="0"/>
              <a:t>4 </a:t>
            </a:r>
            <a:r>
              <a:rPr lang="en-US" altLang="zh-CN" sz="2800" b="1" dirty="0" smtClean="0"/>
              <a:t>80C51</a:t>
            </a:r>
            <a:r>
              <a:rPr lang="zh-CN" altLang="zh-CN" sz="2800" b="1" dirty="0" smtClean="0"/>
              <a:t>单片机</a:t>
            </a:r>
            <a:r>
              <a:rPr lang="zh-CN" altLang="zh-CN" sz="2800" b="1" dirty="0"/>
              <a:t>定时器</a:t>
            </a:r>
            <a:r>
              <a:rPr lang="en-US" altLang="zh-CN" sz="2800" b="1" dirty="0"/>
              <a:t>/</a:t>
            </a:r>
            <a:r>
              <a:rPr lang="zh-CN" altLang="zh-CN" sz="2800" b="1" dirty="0" smtClean="0"/>
              <a:t>计数器</a:t>
            </a:r>
            <a:r>
              <a:rPr lang="zh-CN" altLang="en-US" sz="2800" b="1" dirty="0" smtClean="0"/>
              <a:t>分析及应用</a:t>
            </a:r>
            <a:r>
              <a:rPr lang="zh-CN" altLang="zh-CN" sz="2800" b="1" dirty="0" smtClean="0"/>
              <a:t>（</a:t>
            </a:r>
            <a:r>
              <a:rPr lang="en-US" altLang="zh-CN" sz="2800" b="1" dirty="0"/>
              <a:t>8</a:t>
            </a:r>
            <a:r>
              <a:rPr lang="zh-CN" altLang="zh-CN" sz="2800" b="1" dirty="0"/>
              <a:t>学时）</a:t>
            </a:r>
            <a:endParaRPr lang="zh-CN" altLang="zh-CN" sz="2800" dirty="0"/>
          </a:p>
          <a:p>
            <a:r>
              <a:rPr lang="zh-CN" altLang="zh-CN" sz="2800" b="1" dirty="0"/>
              <a:t>模块</a:t>
            </a:r>
            <a:r>
              <a:rPr lang="en-US" altLang="zh-CN" sz="2800" b="1" dirty="0"/>
              <a:t>5 </a:t>
            </a:r>
            <a:r>
              <a:rPr lang="en-US" altLang="zh-CN" sz="2800" b="1" dirty="0" smtClean="0"/>
              <a:t>80C51</a:t>
            </a:r>
            <a:r>
              <a:rPr lang="zh-CN" altLang="zh-CN" sz="2800" b="1" dirty="0" smtClean="0"/>
              <a:t>单片机中断系统</a:t>
            </a:r>
            <a:r>
              <a:rPr lang="zh-CN" altLang="en-US" sz="2800" b="1" dirty="0" smtClean="0"/>
              <a:t>分析及应用</a:t>
            </a:r>
            <a:r>
              <a:rPr lang="zh-CN" altLang="zh-CN" sz="2800" b="1" dirty="0" smtClean="0"/>
              <a:t>（</a:t>
            </a:r>
            <a:r>
              <a:rPr lang="en-US" altLang="zh-CN" sz="2800" b="1" dirty="0"/>
              <a:t>10</a:t>
            </a:r>
            <a:r>
              <a:rPr lang="zh-CN" altLang="zh-CN" sz="2800" b="1" dirty="0"/>
              <a:t>学时）</a:t>
            </a:r>
            <a:endParaRPr lang="zh-CN" altLang="zh-CN" sz="2800" dirty="0"/>
          </a:p>
          <a:p>
            <a:r>
              <a:rPr lang="zh-CN" altLang="zh-CN" sz="2800" b="1" dirty="0"/>
              <a:t>模块</a:t>
            </a:r>
            <a:r>
              <a:rPr lang="en-US" altLang="zh-CN" sz="2800" b="1" dirty="0"/>
              <a:t>6  </a:t>
            </a:r>
            <a:r>
              <a:rPr lang="en-US" altLang="zh-CN" sz="2800" b="1" dirty="0" smtClean="0"/>
              <a:t>80C51</a:t>
            </a:r>
            <a:r>
              <a:rPr lang="zh-CN" altLang="zh-CN" sz="2800" b="1" dirty="0"/>
              <a:t>单片机串行通信</a:t>
            </a:r>
            <a:r>
              <a:rPr lang="zh-CN" altLang="zh-CN" sz="2800" b="1" dirty="0" smtClean="0"/>
              <a:t>技术</a:t>
            </a:r>
            <a:r>
              <a:rPr lang="zh-CN" altLang="en-US" sz="2800" b="1" dirty="0" smtClean="0"/>
              <a:t>分析及应用</a:t>
            </a:r>
            <a:r>
              <a:rPr lang="zh-CN" altLang="zh-CN" sz="2800" b="1" dirty="0" smtClean="0"/>
              <a:t>（</a:t>
            </a:r>
            <a:r>
              <a:rPr lang="en-US" altLang="zh-CN" sz="2800" b="1" dirty="0"/>
              <a:t>8</a:t>
            </a:r>
            <a:r>
              <a:rPr lang="zh-CN" altLang="zh-CN" sz="2800" b="1" dirty="0"/>
              <a:t>学时）</a:t>
            </a:r>
            <a:endParaRPr lang="zh-CN" altLang="zh-CN" sz="2800" dirty="0"/>
          </a:p>
          <a:p>
            <a:r>
              <a:rPr lang="zh-CN" altLang="zh-CN" sz="2800" b="1" dirty="0"/>
              <a:t>模块</a:t>
            </a:r>
            <a:r>
              <a:rPr lang="en-US" altLang="zh-CN" sz="2800" b="1" dirty="0"/>
              <a:t>7  </a:t>
            </a:r>
            <a:r>
              <a:rPr lang="en-US" altLang="zh-CN" sz="2800" b="1" dirty="0" smtClean="0"/>
              <a:t>80C51</a:t>
            </a:r>
            <a:r>
              <a:rPr lang="zh-CN" altLang="zh-CN" sz="2800" b="1" dirty="0"/>
              <a:t>单片机接口</a:t>
            </a:r>
            <a:r>
              <a:rPr lang="zh-CN" altLang="zh-CN" sz="2800" b="1" dirty="0" smtClean="0"/>
              <a:t>技术</a:t>
            </a:r>
            <a:r>
              <a:rPr lang="zh-CN" altLang="en-US" sz="2800" b="1" dirty="0" smtClean="0"/>
              <a:t>分析及应用</a:t>
            </a:r>
            <a:r>
              <a:rPr lang="zh-CN" altLang="zh-CN" sz="2800" b="1" dirty="0" smtClean="0"/>
              <a:t>（</a:t>
            </a:r>
            <a:r>
              <a:rPr lang="en-US" altLang="zh-CN" sz="2800" b="1" dirty="0"/>
              <a:t>24</a:t>
            </a:r>
            <a:r>
              <a:rPr lang="zh-CN" altLang="zh-CN" sz="2800" b="1" dirty="0"/>
              <a:t>学时）</a:t>
            </a:r>
            <a:endParaRPr lang="zh-CN" altLang="zh-CN" sz="2800" dirty="0"/>
          </a:p>
          <a:p>
            <a:endParaRPr lang="zh-CN" altLang="zh-CN" sz="2800" dirty="0"/>
          </a:p>
        </p:txBody>
      </p:sp>
    </p:spTree>
    <p:extLst>
      <p:ext uri="{BB962C8B-B14F-4D97-AF65-F5344CB8AC3E}">
        <p14:creationId xmlns:p14="http://schemas.microsoft.com/office/powerpoint/2010/main" val="4106004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0"/>
          <p:cNvSpPr txBox="1">
            <a:spLocks noChangeArrowheads="1"/>
          </p:cNvSpPr>
          <p:nvPr/>
        </p:nvSpPr>
        <p:spPr bwMode="auto">
          <a:xfrm>
            <a:off x="5626100" y="200841"/>
            <a:ext cx="7056438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单片机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原理及应用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147" name="矩形 3"/>
          <p:cNvSpPr>
            <a:spLocks noChangeArrowheads="1"/>
          </p:cNvSpPr>
          <p:nvPr/>
        </p:nvSpPr>
        <p:spPr bwMode="auto">
          <a:xfrm>
            <a:off x="2001838" y="1557338"/>
            <a:ext cx="8197850" cy="224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FF0000"/>
                </a:solidFill>
              </a:rPr>
              <a:t>职业岗位</a:t>
            </a:r>
            <a:endParaRPr lang="en-US" altLang="zh-CN" sz="2800" b="1">
              <a:solidFill>
                <a:srgbClr val="FF0000"/>
              </a:solidFill>
            </a:endParaRPr>
          </a:p>
          <a:p>
            <a:r>
              <a:rPr lang="en-US" altLang="zh-CN" sz="2800"/>
              <a:t>1.</a:t>
            </a:r>
            <a:r>
              <a:rPr lang="zh-CN" altLang="zh-CN" sz="2800"/>
              <a:t> </a:t>
            </a:r>
            <a:r>
              <a:rPr lang="zh-CN" altLang="en-US" sz="2800"/>
              <a:t>单片机技术应用产品营销；</a:t>
            </a:r>
            <a:endParaRPr lang="en-US" altLang="zh-CN" sz="2800"/>
          </a:p>
          <a:p>
            <a:r>
              <a:rPr lang="en-US" altLang="zh-CN" sz="2800"/>
              <a:t>2.</a:t>
            </a:r>
            <a:r>
              <a:rPr lang="zh-CN" altLang="en-US" sz="2800"/>
              <a:t>单片机技术应用产品的维护与技术支持；</a:t>
            </a:r>
            <a:endParaRPr lang="en-US" altLang="zh-CN" sz="2800"/>
          </a:p>
          <a:p>
            <a:r>
              <a:rPr lang="en-US" altLang="zh-CN" sz="2800"/>
              <a:t>3.</a:t>
            </a:r>
            <a:r>
              <a:rPr lang="zh-CN" altLang="en-US" sz="2800"/>
              <a:t>单片机技术应用产品开发与设计；</a:t>
            </a:r>
            <a:endParaRPr lang="en-US" altLang="zh-CN" sz="2800"/>
          </a:p>
          <a:p>
            <a:r>
              <a:rPr lang="en-US" altLang="zh-CN" sz="2800"/>
              <a:t>4.</a:t>
            </a:r>
            <a:r>
              <a:rPr lang="zh-CN" altLang="en-US" sz="2800"/>
              <a:t>嵌入式系统的维护、开发与设计。</a:t>
            </a:r>
            <a:endParaRPr lang="en-US" altLang="zh-CN" sz="2800"/>
          </a:p>
        </p:txBody>
      </p:sp>
    </p:spTree>
    <p:extLst>
      <p:ext uri="{BB962C8B-B14F-4D97-AF65-F5344CB8AC3E}">
        <p14:creationId xmlns:p14="http://schemas.microsoft.com/office/powerpoint/2010/main" val="2552732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矩形 1"/>
          <p:cNvSpPr>
            <a:spLocks noChangeArrowheads="1"/>
          </p:cNvSpPr>
          <p:nvPr/>
        </p:nvSpPr>
        <p:spPr bwMode="auto">
          <a:xfrm>
            <a:off x="1631951" y="2843214"/>
            <a:ext cx="740779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5400" b="1" dirty="0"/>
              <a:t>模块</a:t>
            </a:r>
            <a:r>
              <a:rPr lang="en-US" altLang="zh-CN" sz="5400" b="1" dirty="0"/>
              <a:t>1  </a:t>
            </a:r>
            <a:r>
              <a:rPr lang="zh-CN" altLang="en-US" sz="5400" b="1" dirty="0" smtClean="0"/>
              <a:t>单</a:t>
            </a:r>
            <a:r>
              <a:rPr lang="zh-CN" altLang="en-US" sz="5400" b="1" dirty="0"/>
              <a:t>片微型计算机</a:t>
            </a:r>
            <a:r>
              <a:rPr lang="zh-CN" altLang="en-US" sz="5400" dirty="0"/>
              <a:t> </a:t>
            </a:r>
            <a:endParaRPr lang="en-US" altLang="zh-CN" sz="5400" dirty="0"/>
          </a:p>
        </p:txBody>
      </p:sp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4710435" y="193661"/>
            <a:ext cx="7056437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 dirty="0"/>
              <a:t>模块</a:t>
            </a:r>
            <a:r>
              <a:rPr lang="en-US" altLang="zh-CN" sz="2800" b="1" dirty="0"/>
              <a:t>1  </a:t>
            </a:r>
            <a:r>
              <a:rPr lang="zh-CN" altLang="en-US" sz="2800" b="1" dirty="0" smtClean="0"/>
              <a:t>单</a:t>
            </a:r>
            <a:r>
              <a:rPr lang="zh-CN" altLang="en-US" sz="2800" b="1" dirty="0"/>
              <a:t>片微型计算机</a:t>
            </a:r>
          </a:p>
        </p:txBody>
      </p:sp>
    </p:spTree>
    <p:extLst>
      <p:ext uri="{BB962C8B-B14F-4D97-AF65-F5344CB8AC3E}">
        <p14:creationId xmlns:p14="http://schemas.microsoft.com/office/powerpoint/2010/main" val="1288861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4"/>
          <p:cNvSpPr txBox="1">
            <a:spLocks noChangeArrowheads="1"/>
          </p:cNvSpPr>
          <p:nvPr/>
        </p:nvSpPr>
        <p:spPr bwMode="auto">
          <a:xfrm>
            <a:off x="2208214" y="1989138"/>
            <a:ext cx="777557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endParaRPr lang="zh-CN" altLang="en-US"/>
          </a:p>
        </p:txBody>
      </p:sp>
      <p:sp>
        <p:nvSpPr>
          <p:cNvPr id="131079" name="Text Box 7"/>
          <p:cNvSpPr txBox="1">
            <a:spLocks noChangeArrowheads="1"/>
          </p:cNvSpPr>
          <p:nvPr/>
        </p:nvSpPr>
        <p:spPr bwMode="auto">
          <a:xfrm>
            <a:off x="2001838" y="1760538"/>
            <a:ext cx="82089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/>
              <a:t> </a:t>
            </a:r>
            <a:endParaRPr lang="zh-CN" altLang="en-US" sz="2400" b="1"/>
          </a:p>
        </p:txBody>
      </p:sp>
      <p:sp>
        <p:nvSpPr>
          <p:cNvPr id="131082" name="Text Box 10"/>
          <p:cNvSpPr txBox="1">
            <a:spLocks noChangeArrowheads="1"/>
          </p:cNvSpPr>
          <p:nvPr/>
        </p:nvSpPr>
        <p:spPr bwMode="auto">
          <a:xfrm>
            <a:off x="5159375" y="134938"/>
            <a:ext cx="7056438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 dirty="0"/>
              <a:t>模块</a:t>
            </a:r>
            <a:r>
              <a:rPr lang="en-US" altLang="zh-CN" sz="2800" b="1" dirty="0"/>
              <a:t>1  </a:t>
            </a:r>
            <a:r>
              <a:rPr lang="zh-CN" altLang="en-US" sz="2800" b="1" dirty="0" smtClean="0"/>
              <a:t>单</a:t>
            </a:r>
            <a:r>
              <a:rPr lang="zh-CN" altLang="en-US" sz="2800" b="1" dirty="0"/>
              <a:t>片微型计算机</a:t>
            </a:r>
          </a:p>
        </p:txBody>
      </p:sp>
      <p:sp>
        <p:nvSpPr>
          <p:cNvPr id="131083" name="Text Box 11"/>
          <p:cNvSpPr txBox="1">
            <a:spLocks noChangeArrowheads="1"/>
          </p:cNvSpPr>
          <p:nvPr/>
        </p:nvSpPr>
        <p:spPr bwMode="auto">
          <a:xfrm>
            <a:off x="3068639" y="2538414"/>
            <a:ext cx="249237" cy="369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/>
              <a:t> </a:t>
            </a:r>
            <a:endParaRPr lang="zh-CN" altLang="en-US" b="1"/>
          </a:p>
        </p:txBody>
      </p:sp>
      <p:sp>
        <p:nvSpPr>
          <p:cNvPr id="131084" name="Text Box 12"/>
          <p:cNvSpPr txBox="1">
            <a:spLocks noChangeArrowheads="1"/>
          </p:cNvSpPr>
          <p:nvPr/>
        </p:nvSpPr>
        <p:spPr bwMode="auto">
          <a:xfrm>
            <a:off x="3068639" y="3127375"/>
            <a:ext cx="249237" cy="36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/>
              <a:t> </a:t>
            </a:r>
            <a:endParaRPr lang="zh-CN" altLang="en-US"/>
          </a:p>
        </p:txBody>
      </p:sp>
      <p:sp>
        <p:nvSpPr>
          <p:cNvPr id="131085" name="Text Box 13"/>
          <p:cNvSpPr txBox="1">
            <a:spLocks noChangeArrowheads="1"/>
          </p:cNvSpPr>
          <p:nvPr/>
        </p:nvSpPr>
        <p:spPr bwMode="auto">
          <a:xfrm>
            <a:off x="2500313" y="3814764"/>
            <a:ext cx="366712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>
                <a:latin typeface="宋体" panose="02010600030101010101" pitchFamily="2" charset="-122"/>
              </a:rPr>
              <a:t> 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131086" name="Text Box 14"/>
          <p:cNvSpPr txBox="1">
            <a:spLocks noChangeArrowheads="1"/>
          </p:cNvSpPr>
          <p:nvPr/>
        </p:nvSpPr>
        <p:spPr bwMode="auto">
          <a:xfrm>
            <a:off x="3068639" y="4632325"/>
            <a:ext cx="249237" cy="36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/>
              <a:t> </a:t>
            </a:r>
            <a:endParaRPr lang="zh-CN" altLang="en-US"/>
          </a:p>
        </p:txBody>
      </p:sp>
      <p:sp>
        <p:nvSpPr>
          <p:cNvPr id="131087" name="Text Box 15"/>
          <p:cNvSpPr txBox="1">
            <a:spLocks noChangeArrowheads="1"/>
          </p:cNvSpPr>
          <p:nvPr/>
        </p:nvSpPr>
        <p:spPr bwMode="auto">
          <a:xfrm>
            <a:off x="3068639" y="5183189"/>
            <a:ext cx="249237" cy="369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/>
              <a:t> </a:t>
            </a:r>
            <a:endParaRPr lang="zh-CN" altLang="en-US"/>
          </a:p>
        </p:txBody>
      </p:sp>
      <p:sp>
        <p:nvSpPr>
          <p:cNvPr id="131088" name="Text Box 16"/>
          <p:cNvSpPr txBox="1">
            <a:spLocks noChangeArrowheads="1"/>
          </p:cNvSpPr>
          <p:nvPr/>
        </p:nvSpPr>
        <p:spPr bwMode="auto">
          <a:xfrm>
            <a:off x="3068639" y="5772150"/>
            <a:ext cx="249237" cy="36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b="1"/>
              <a:t> </a:t>
            </a:r>
          </a:p>
        </p:txBody>
      </p:sp>
      <p:sp>
        <p:nvSpPr>
          <p:cNvPr id="2" name="矩形 1"/>
          <p:cNvSpPr/>
          <p:nvPr/>
        </p:nvSpPr>
        <p:spPr>
          <a:xfrm>
            <a:off x="1919288" y="1743076"/>
            <a:ext cx="8291512" cy="43402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zh-CN" sz="2800" b="1" dirty="0">
                <a:latin typeface="+mn-ea"/>
              </a:rPr>
              <a:t>模块</a:t>
            </a:r>
            <a:r>
              <a:rPr lang="en-US" altLang="zh-CN" sz="2800" b="1" dirty="0">
                <a:latin typeface="+mn-ea"/>
              </a:rPr>
              <a:t>1 </a:t>
            </a:r>
            <a:r>
              <a:rPr lang="zh-CN" altLang="zh-CN" sz="2800" b="1" dirty="0" smtClean="0">
                <a:latin typeface="+mn-ea"/>
              </a:rPr>
              <a:t>单</a:t>
            </a:r>
            <a:r>
              <a:rPr lang="zh-CN" altLang="zh-CN" sz="2800" b="1" dirty="0">
                <a:latin typeface="+mn-ea"/>
              </a:rPr>
              <a:t>片微型计算机 （</a:t>
            </a:r>
            <a:r>
              <a:rPr lang="en-US" altLang="zh-CN" sz="2800" b="1" dirty="0">
                <a:latin typeface="+mn-ea"/>
              </a:rPr>
              <a:t>4</a:t>
            </a:r>
            <a:r>
              <a:rPr lang="zh-CN" altLang="zh-CN" sz="2800" b="1" dirty="0">
                <a:latin typeface="+mn-ea"/>
              </a:rPr>
              <a:t>学时）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2800" b="1" dirty="0">
                <a:latin typeface="+mn-ea"/>
              </a:rPr>
              <a:t>1.1</a:t>
            </a:r>
            <a:r>
              <a:rPr lang="zh-CN" altLang="zh-CN" sz="2800" b="1" dirty="0">
                <a:latin typeface="+mn-ea"/>
              </a:rPr>
              <a:t>项目</a:t>
            </a:r>
            <a:r>
              <a:rPr lang="en-US" altLang="zh-CN" sz="2800" b="1" dirty="0">
                <a:latin typeface="+mn-ea"/>
              </a:rPr>
              <a:t>1</a:t>
            </a:r>
            <a:r>
              <a:rPr lang="zh-CN" altLang="zh-CN" sz="2800" b="1" dirty="0">
                <a:latin typeface="+mn-ea"/>
              </a:rPr>
              <a:t>：认识单片微型计算机（</a:t>
            </a:r>
            <a:r>
              <a:rPr lang="en-US" altLang="zh-CN" sz="2800" b="1" dirty="0">
                <a:latin typeface="+mn-ea"/>
              </a:rPr>
              <a:t>1</a:t>
            </a:r>
            <a:r>
              <a:rPr lang="zh-CN" altLang="zh-CN" sz="2800" b="1" dirty="0">
                <a:latin typeface="+mn-ea"/>
              </a:rPr>
              <a:t>学时）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2800" b="1" dirty="0">
                <a:latin typeface="+mn-ea"/>
              </a:rPr>
              <a:t>1.2</a:t>
            </a:r>
            <a:r>
              <a:rPr lang="zh-CN" altLang="zh-CN" sz="2800" b="1" dirty="0">
                <a:latin typeface="+mn-ea"/>
              </a:rPr>
              <a:t>项目</a:t>
            </a:r>
            <a:r>
              <a:rPr lang="en-US" altLang="zh-CN" sz="2800" b="1" dirty="0">
                <a:latin typeface="+mn-ea"/>
              </a:rPr>
              <a:t>2</a:t>
            </a:r>
            <a:r>
              <a:rPr lang="zh-CN" altLang="zh-CN" sz="2800" b="1" dirty="0">
                <a:latin typeface="+mn-ea"/>
              </a:rPr>
              <a:t>：了解单片机应用（</a:t>
            </a:r>
            <a:r>
              <a:rPr lang="en-US" altLang="zh-CN" sz="2800" b="1" dirty="0">
                <a:latin typeface="+mn-ea"/>
              </a:rPr>
              <a:t>1</a:t>
            </a:r>
            <a:r>
              <a:rPr lang="zh-CN" altLang="zh-CN" sz="2800" b="1" dirty="0">
                <a:latin typeface="+mn-ea"/>
              </a:rPr>
              <a:t>学时）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2800" b="1" dirty="0">
                <a:latin typeface="+mn-ea"/>
              </a:rPr>
              <a:t>1.3</a:t>
            </a:r>
            <a:r>
              <a:rPr lang="zh-CN" altLang="zh-CN" sz="2800" b="1" dirty="0">
                <a:latin typeface="+mn-ea"/>
              </a:rPr>
              <a:t>项目</a:t>
            </a:r>
            <a:r>
              <a:rPr lang="en-US" altLang="zh-CN" sz="2800" b="1" dirty="0">
                <a:latin typeface="+mn-ea"/>
              </a:rPr>
              <a:t>3</a:t>
            </a:r>
            <a:r>
              <a:rPr lang="zh-CN" altLang="zh-CN" sz="2800" b="1" dirty="0">
                <a:latin typeface="+mn-ea"/>
              </a:rPr>
              <a:t>：认识仿真软件</a:t>
            </a:r>
            <a:r>
              <a:rPr lang="en-US" altLang="zh-CN" sz="2800" b="1" dirty="0">
                <a:latin typeface="+mn-ea"/>
              </a:rPr>
              <a:t>Proteus </a:t>
            </a:r>
            <a:r>
              <a:rPr lang="zh-CN" altLang="zh-CN" sz="2800" b="1" dirty="0">
                <a:latin typeface="+mn-ea"/>
              </a:rPr>
              <a:t>的使用（</a:t>
            </a:r>
            <a:r>
              <a:rPr lang="zh-CN" altLang="en-US" sz="2800" b="1" dirty="0">
                <a:latin typeface="+mn-ea"/>
              </a:rPr>
              <a:t>实验室</a:t>
            </a:r>
            <a:r>
              <a:rPr lang="en-US" altLang="zh-CN" sz="2800" b="1" dirty="0">
                <a:latin typeface="+mn-ea"/>
              </a:rPr>
              <a:t>1</a:t>
            </a:r>
            <a:r>
              <a:rPr lang="zh-CN" altLang="zh-CN" sz="2800" b="1" dirty="0">
                <a:latin typeface="+mn-ea"/>
              </a:rPr>
              <a:t>学时）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2800" b="1" dirty="0">
                <a:latin typeface="+mn-ea"/>
              </a:rPr>
              <a:t>1.4</a:t>
            </a:r>
            <a:r>
              <a:rPr lang="zh-CN" altLang="zh-CN" sz="2800" b="1" dirty="0">
                <a:latin typeface="+mn-ea"/>
              </a:rPr>
              <a:t>项目</a:t>
            </a:r>
            <a:r>
              <a:rPr lang="en-US" altLang="zh-CN" sz="2800" b="1" dirty="0">
                <a:latin typeface="+mn-ea"/>
              </a:rPr>
              <a:t>4</a:t>
            </a:r>
            <a:r>
              <a:rPr lang="zh-CN" altLang="zh-CN" sz="2800" b="1" dirty="0">
                <a:latin typeface="+mn-ea"/>
              </a:rPr>
              <a:t>：了解</a:t>
            </a:r>
            <a:r>
              <a:rPr lang="en-US" altLang="zh-CN" sz="2800" b="1" dirty="0">
                <a:latin typeface="+mn-ea"/>
              </a:rPr>
              <a:t>KeilC51</a:t>
            </a:r>
            <a:r>
              <a:rPr lang="zh-CN" altLang="zh-CN" sz="2800" b="1" dirty="0">
                <a:latin typeface="+mn-ea"/>
              </a:rPr>
              <a:t>的使用（</a:t>
            </a:r>
            <a:r>
              <a:rPr lang="zh-CN" altLang="en-US" sz="2800" b="1" dirty="0">
                <a:latin typeface="+mn-ea"/>
              </a:rPr>
              <a:t>实验室</a:t>
            </a:r>
            <a:r>
              <a:rPr lang="en-US" altLang="zh-CN" sz="2800" b="1" dirty="0">
                <a:latin typeface="+mn-ea"/>
              </a:rPr>
              <a:t>1</a:t>
            </a:r>
            <a:r>
              <a:rPr lang="zh-CN" altLang="zh-CN" sz="2800" b="1" dirty="0">
                <a:latin typeface="+mn-ea"/>
              </a:rPr>
              <a:t>学时）</a:t>
            </a:r>
          </a:p>
          <a:p>
            <a:pPr>
              <a:defRPr/>
            </a:pPr>
            <a:r>
              <a:rPr lang="en-US" altLang="zh-CN" sz="2400" dirty="0">
                <a:latin typeface="+mn-ea"/>
              </a:rPr>
              <a:t>    </a:t>
            </a:r>
            <a:endParaRPr lang="zh-CN" altLang="zh-CN" sz="24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070392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1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131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31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31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31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31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31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131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079" grpId="0"/>
      <p:bldP spid="131082" grpId="0"/>
      <p:bldP spid="131083" grpId="0"/>
      <p:bldP spid="131084" grpId="0"/>
      <p:bldP spid="131085" grpId="0"/>
      <p:bldP spid="131086" grpId="0"/>
      <p:bldP spid="131087" grpId="0"/>
      <p:bldP spid="131088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4582</TotalTime>
  <Words>2219</Words>
  <Application>Microsoft Office PowerPoint</Application>
  <PresentationFormat>宽屏</PresentationFormat>
  <Paragraphs>222</Paragraphs>
  <Slides>33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33</vt:i4>
      </vt:variant>
    </vt:vector>
  </HeadingPairs>
  <TitlesOfParts>
    <vt:vector size="54" baseType="lpstr">
      <vt:lpstr>Arial</vt:lpstr>
      <vt:lpstr>Bodoni MT Black</vt:lpstr>
      <vt:lpstr>Tempus Sans ITC</vt:lpstr>
      <vt:lpstr>Times New Roman</vt:lpstr>
      <vt:lpstr>Calibri Light</vt:lpstr>
      <vt:lpstr>长城特粗宋体</vt:lpstr>
      <vt:lpstr>华康俪金黑W8(P)</vt:lpstr>
      <vt:lpstr>方正粗倩简体</vt:lpstr>
      <vt:lpstr>Heiti SC Light</vt:lpstr>
      <vt:lpstr>微软雅黑</vt:lpstr>
      <vt:lpstr>Calibri</vt:lpstr>
      <vt:lpstr>黑体</vt:lpstr>
      <vt:lpstr>方正粗宋简体</vt:lpstr>
      <vt:lpstr>幼圆</vt:lpstr>
      <vt:lpstr>Microsoft JhengHei UI</vt:lpstr>
      <vt:lpstr>宋体</vt:lpstr>
      <vt:lpstr>经典繁仿黑</vt:lpstr>
      <vt:lpstr>Office 主题</vt:lpstr>
      <vt:lpstr>2_自定义设计方案</vt:lpstr>
      <vt:lpstr>1_自定义设计方案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1.1.1任务1-1：认识单片机 </vt:lpstr>
      <vt:lpstr>PowerPoint 演示文稿</vt:lpstr>
      <vt:lpstr>PowerPoint 演示文稿</vt:lpstr>
      <vt:lpstr>PowerPoint 演示文稿</vt:lpstr>
      <vt:lpstr>1.1.2任务1-2：相关知识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杨玉梅</dc:creator>
  <cp:lastModifiedBy>PC</cp:lastModifiedBy>
  <cp:revision>436</cp:revision>
  <dcterms:created xsi:type="dcterms:W3CDTF">2015-10-14T00:58:13Z</dcterms:created>
  <dcterms:modified xsi:type="dcterms:W3CDTF">2018-05-02T06:12:25Z</dcterms:modified>
</cp:coreProperties>
</file>